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321" r:id="rId2"/>
    <p:sldId id="303" r:id="rId3"/>
    <p:sldId id="304" r:id="rId4"/>
    <p:sldId id="305" r:id="rId5"/>
    <p:sldId id="306" r:id="rId6"/>
    <p:sldId id="298" r:id="rId7"/>
    <p:sldId id="257" r:id="rId8"/>
    <p:sldId id="258" r:id="rId9"/>
    <p:sldId id="299" r:id="rId10"/>
    <p:sldId id="259" r:id="rId11"/>
    <p:sldId id="263" r:id="rId12"/>
    <p:sldId id="264" r:id="rId13"/>
    <p:sldId id="266" r:id="rId14"/>
    <p:sldId id="268" r:id="rId15"/>
    <p:sldId id="267" r:id="rId16"/>
    <p:sldId id="269" r:id="rId17"/>
    <p:sldId id="319" r:id="rId18"/>
    <p:sldId id="318" r:id="rId19"/>
    <p:sldId id="300" r:id="rId20"/>
    <p:sldId id="260" r:id="rId21"/>
    <p:sldId id="308" r:id="rId22"/>
    <p:sldId id="309" r:id="rId23"/>
    <p:sldId id="310" r:id="rId24"/>
    <p:sldId id="311" r:id="rId25"/>
    <p:sldId id="349" r:id="rId26"/>
    <p:sldId id="301" r:id="rId27"/>
    <p:sldId id="261" r:id="rId28"/>
    <p:sldId id="323" r:id="rId29"/>
    <p:sldId id="324" r:id="rId30"/>
    <p:sldId id="325" r:id="rId31"/>
    <p:sldId id="326" r:id="rId32"/>
    <p:sldId id="327" r:id="rId33"/>
    <p:sldId id="328" r:id="rId34"/>
    <p:sldId id="330" r:id="rId35"/>
    <p:sldId id="331" r:id="rId36"/>
    <p:sldId id="332" r:id="rId37"/>
    <p:sldId id="333" r:id="rId38"/>
    <p:sldId id="334" r:id="rId39"/>
    <p:sldId id="335" r:id="rId40"/>
    <p:sldId id="338" r:id="rId41"/>
    <p:sldId id="337" r:id="rId42"/>
    <p:sldId id="339" r:id="rId43"/>
    <p:sldId id="340" r:id="rId44"/>
    <p:sldId id="341" r:id="rId45"/>
    <p:sldId id="342" r:id="rId46"/>
    <p:sldId id="343" r:id="rId47"/>
    <p:sldId id="344" r:id="rId48"/>
    <p:sldId id="345" r:id="rId49"/>
    <p:sldId id="348" r:id="rId50"/>
    <p:sldId id="314" r:id="rId51"/>
    <p:sldId id="262" r:id="rId52"/>
    <p:sldId id="320" r:id="rId5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39" autoAdjust="0"/>
    <p:restoredTop sz="80192" autoAdjust="0"/>
  </p:normalViewPr>
  <p:slideViewPr>
    <p:cSldViewPr>
      <p:cViewPr varScale="1">
        <p:scale>
          <a:sx n="57" d="100"/>
          <a:sy n="57" d="100"/>
        </p:scale>
        <p:origin x="1076" y="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 Id="rId4" Type="http://schemas.openxmlformats.org/officeDocument/2006/relationships/image" Target="../media/image3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pPr>
              <a:defRPr/>
            </a:pPr>
            <a:fld id="{2D4B74FE-D828-47FA-A9CB-AF5E49AC2C7D}" type="datetimeFigureOut">
              <a:rPr lang="zh-CN" altLang="en-US"/>
              <a:pPr>
                <a:defRPr/>
              </a:pPr>
              <a:t>2019-2-26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pPr>
              <a:defRPr/>
            </a:pPr>
            <a:fld id="{637478F2-BE07-43B2-8EB6-74135D6105A3}" type="slidenum">
              <a:rPr lang="zh-CN" altLang="en-US"/>
              <a:pPr>
                <a:defRPr/>
              </a:pPr>
              <a:t>‹#›</a:t>
            </a:fld>
            <a:endParaRPr lang="zh-CN" altLang="en-US"/>
          </a:p>
        </p:txBody>
      </p:sp>
    </p:spTree>
    <p:extLst>
      <p:ext uri="{BB962C8B-B14F-4D97-AF65-F5344CB8AC3E}">
        <p14:creationId xmlns:p14="http://schemas.microsoft.com/office/powerpoint/2010/main" val="22862808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7478F2-BE07-43B2-8EB6-74135D6105A3}" type="slidenum">
              <a:rPr lang="zh-CN" altLang="en-US" smtClean="0"/>
              <a:pPr>
                <a:defRPr/>
              </a:pPr>
              <a:t>7</a:t>
            </a:fld>
            <a:endParaRPr lang="zh-CN" altLang="en-US"/>
          </a:p>
        </p:txBody>
      </p:sp>
    </p:spTree>
    <p:extLst>
      <p:ext uri="{BB962C8B-B14F-4D97-AF65-F5344CB8AC3E}">
        <p14:creationId xmlns:p14="http://schemas.microsoft.com/office/powerpoint/2010/main" val="245931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952FBD1-D913-478D-B5D6-359CB299E59A}" type="slidenum">
              <a:rPr lang="en-US" altLang="zh-CN" smtClean="0">
                <a:latin typeface="Times New Roman" panose="02020603050405020304" pitchFamily="18" charset="0"/>
              </a:rPr>
              <a:pPr/>
              <a:t>42</a:t>
            </a:fld>
            <a:endParaRPr lang="en-US" altLang="zh-CN" smtClean="0">
              <a:latin typeface="Times New Roman" panose="02020603050405020304" pitchFamily="18"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435967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zh-CN" altLang="en-US" smtClean="0"/>
          </a:p>
        </p:txBody>
      </p:sp>
    </p:spTree>
    <p:extLst>
      <p:ext uri="{BB962C8B-B14F-4D97-AF65-F5344CB8AC3E}">
        <p14:creationId xmlns:p14="http://schemas.microsoft.com/office/powerpoint/2010/main" val="45712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图像大小</a:t>
            </a:r>
            <a:r>
              <a:rPr lang="zh-CN" altLang="en-US" baseline="0" dirty="0" smtClean="0"/>
              <a:t> 调整</a:t>
            </a:r>
            <a:endParaRPr lang="zh-CN" altLang="en-US" dirty="0"/>
          </a:p>
        </p:txBody>
      </p:sp>
      <p:sp>
        <p:nvSpPr>
          <p:cNvPr id="4" name="灯片编号占位符 3"/>
          <p:cNvSpPr>
            <a:spLocks noGrp="1"/>
          </p:cNvSpPr>
          <p:nvPr>
            <p:ph type="sldNum" sz="quarter" idx="10"/>
          </p:nvPr>
        </p:nvSpPr>
        <p:spPr/>
        <p:txBody>
          <a:bodyPr/>
          <a:lstStyle/>
          <a:p>
            <a:pPr>
              <a:defRPr/>
            </a:pPr>
            <a:fld id="{637478F2-BE07-43B2-8EB6-74135D6105A3}" type="slidenum">
              <a:rPr lang="zh-CN" altLang="en-US" smtClean="0"/>
              <a:pPr>
                <a:defRPr/>
              </a:pPr>
              <a:t>18</a:t>
            </a:fld>
            <a:endParaRPr lang="zh-CN" altLang="en-US"/>
          </a:p>
        </p:txBody>
      </p:sp>
    </p:spTree>
    <p:extLst>
      <p:ext uri="{BB962C8B-B14F-4D97-AF65-F5344CB8AC3E}">
        <p14:creationId xmlns:p14="http://schemas.microsoft.com/office/powerpoint/2010/main" val="1540908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BB434EE9-C7B6-4549-9BE9-67496D853B40}" type="slidenum">
              <a:rPr lang="en-US" altLang="zh-CN" smtClean="0"/>
              <a:pPr/>
              <a:t>21</a:t>
            </a:fld>
            <a:endParaRPr lang="en-US" altLang="zh-CN" smtClean="0"/>
          </a:p>
        </p:txBody>
      </p:sp>
      <p:sp>
        <p:nvSpPr>
          <p:cNvPr id="5222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222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2014569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A141C81-8218-40DC-97D8-E38DAB186F02}" type="slidenum">
              <a:rPr lang="en-US" altLang="zh-CN" smtClean="0"/>
              <a:pPr/>
              <a:t>22</a:t>
            </a:fld>
            <a:endParaRPr lang="en-US" altLang="zh-CN" smtClean="0"/>
          </a:p>
        </p:txBody>
      </p:sp>
      <p:sp>
        <p:nvSpPr>
          <p:cNvPr id="5325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3252"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2686369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7079A27-7C54-423F-921D-9E29C5614BAC}" type="slidenum">
              <a:rPr lang="en-US" altLang="zh-CN" smtClean="0"/>
              <a:pPr/>
              <a:t>23</a:t>
            </a:fld>
            <a:endParaRPr lang="en-US" altLang="zh-CN" smtClean="0"/>
          </a:p>
        </p:txBody>
      </p:sp>
      <p:sp>
        <p:nvSpPr>
          <p:cNvPr id="5427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427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2143413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91AE8CB-5F3C-43E0-BA47-F82274C1CA03}" type="slidenum">
              <a:rPr lang="en-US" altLang="zh-CN" smtClean="0"/>
              <a:pPr/>
              <a:t>24</a:t>
            </a:fld>
            <a:endParaRPr lang="en-US" altLang="zh-CN" smtClean="0"/>
          </a:p>
        </p:txBody>
      </p:sp>
      <p:sp>
        <p:nvSpPr>
          <p:cNvPr id="55299" name="Rectangle 2050"/>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5300" name="Rectangle 2051"/>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1996794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p:spPr>
      </p:sp>
      <p:sp>
        <p:nvSpPr>
          <p:cNvPr id="5120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X</a:t>
            </a:r>
            <a:r>
              <a:rPr lang="zh-CN" altLang="en-US" smtClean="0"/>
              <a:t>光片，照相，复印机</a:t>
            </a:r>
          </a:p>
        </p:txBody>
      </p:sp>
      <p:sp>
        <p:nvSpPr>
          <p:cNvPr id="5120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8B1F5A2-1D47-494D-8ECD-61C3E1797322}" type="slidenum">
              <a:rPr lang="zh-CN" altLang="en-US" smtClean="0"/>
              <a:pPr/>
              <a:t>25</a:t>
            </a:fld>
            <a:endParaRPr lang="zh-CN" altLang="en-US" smtClean="0"/>
          </a:p>
        </p:txBody>
      </p:sp>
    </p:spTree>
    <p:extLst>
      <p:ext uri="{BB962C8B-B14F-4D97-AF65-F5344CB8AC3E}">
        <p14:creationId xmlns:p14="http://schemas.microsoft.com/office/powerpoint/2010/main" val="1394193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63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altLang="zh-CN" smtClean="0"/>
          </a:p>
        </p:txBody>
      </p:sp>
    </p:spTree>
    <p:extLst>
      <p:ext uri="{BB962C8B-B14F-4D97-AF65-F5344CB8AC3E}">
        <p14:creationId xmlns:p14="http://schemas.microsoft.com/office/powerpoint/2010/main" val="3108811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D04029F-6C28-43EC-A8AE-83152AC02C24}" type="slidenum">
              <a:rPr lang="en-US" altLang="zh-CN" smtClean="0">
                <a:latin typeface="Times New Roman" panose="02020603050405020304" pitchFamily="18" charset="0"/>
              </a:rPr>
              <a:pPr/>
              <a:t>40</a:t>
            </a:fld>
            <a:endParaRPr lang="en-US" altLang="zh-CN" smtClean="0">
              <a:latin typeface="Times New Roman" panose="02020603050405020304" pitchFamily="18"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51798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1E243C11-069E-4AED-B9BE-A71E8FCB91C7}" type="datetimeFigureOut">
              <a:rPr lang="zh-CN" altLang="en-US"/>
              <a:pPr>
                <a:defRPr/>
              </a:pPr>
              <a:t>2019-2-26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6CA2672-41FC-4D8D-B6C1-FF376BC65B47}"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8B2D25BE-DA5E-41DA-870A-3BBE47265AD1}" type="datetimeFigureOut">
              <a:rPr lang="zh-CN" altLang="en-US"/>
              <a:pPr>
                <a:defRPr/>
              </a:pPr>
              <a:t>2019-2-26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1EADFA2-15D8-4936-8FF8-8B7FA20AF7A0}"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A603C40-12BC-4B92-896C-2DE195A3C9BE}" type="datetimeFigureOut">
              <a:rPr lang="zh-CN" altLang="en-US"/>
              <a:pPr>
                <a:defRPr/>
              </a:pPr>
              <a:t>2019-2-26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E30E013-A237-49D6-BC91-3EC9223CEDCB}"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04800" y="457200"/>
            <a:ext cx="77724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858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85800" y="41148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41148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85800" y="6248400"/>
            <a:ext cx="1905000" cy="457200"/>
          </a:xfrm>
        </p:spPr>
        <p:txBody>
          <a:bodyPr/>
          <a:lstStyle>
            <a:lvl1pPr>
              <a:defRPr/>
            </a:lvl1pPr>
          </a:lstStyle>
          <a:p>
            <a:pPr>
              <a:defRPr/>
            </a:pPr>
            <a:endParaRPr lang="en-US" altLang="zh-CN"/>
          </a:p>
        </p:txBody>
      </p:sp>
      <p:sp>
        <p:nvSpPr>
          <p:cNvPr id="8" name="页脚占位符 7"/>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9" name="灯片编号占位符 8"/>
          <p:cNvSpPr>
            <a:spLocks noGrp="1"/>
          </p:cNvSpPr>
          <p:nvPr>
            <p:ph type="sldNum" sz="quarter" idx="12"/>
          </p:nvPr>
        </p:nvSpPr>
        <p:spPr>
          <a:xfrm>
            <a:off x="6553200" y="6248400"/>
            <a:ext cx="1905000" cy="457200"/>
          </a:xfrm>
        </p:spPr>
        <p:txBody>
          <a:bodyPr/>
          <a:lstStyle>
            <a:lvl1pPr>
              <a:defRPr/>
            </a:lvl1pPr>
          </a:lstStyle>
          <a:p>
            <a:pPr>
              <a:defRPr/>
            </a:pPr>
            <a:fld id="{7DAF2330-98D0-4390-BEEF-02E2CD4DB2B9}" type="slidenum">
              <a:rPr lang="en-US" altLang="zh-CN"/>
              <a:pPr>
                <a:defRPr/>
              </a:pPr>
              <a:t>‹#›</a:t>
            </a:fld>
            <a:endParaRPr lang="en-US" altLang="zh-CN"/>
          </a:p>
        </p:txBody>
      </p:sp>
    </p:spTree>
    <p:extLst>
      <p:ext uri="{BB962C8B-B14F-4D97-AF65-F5344CB8AC3E}">
        <p14:creationId xmlns:p14="http://schemas.microsoft.com/office/powerpoint/2010/main" val="3030781505"/>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FD718B4-7998-4BA5-98DB-7545381795E9}" type="datetimeFigureOut">
              <a:rPr lang="zh-CN" altLang="en-US"/>
              <a:pPr>
                <a:defRPr/>
              </a:pPr>
              <a:t>2019-2-26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5BE95DA-68E0-496C-886A-3397D9FF5109}"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E50787D9-51D0-4463-8330-59A62F7D62E4}" type="datetimeFigureOut">
              <a:rPr lang="zh-CN" altLang="en-US"/>
              <a:pPr>
                <a:defRPr/>
              </a:pPr>
              <a:t>2019-2-26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C5F5965-6D37-403C-8E5C-18B6FE8460DA}"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870668BB-036B-48BB-89AB-8B13FF2A8173}" type="datetimeFigureOut">
              <a:rPr lang="zh-CN" altLang="en-US"/>
              <a:pPr>
                <a:defRPr/>
              </a:pPr>
              <a:t>2019-2-26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BEC7CC7-18E5-4FFD-B250-98F4D5F4170F}"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20289389-86D5-4590-977B-5B39C04290BE}" type="datetimeFigureOut">
              <a:rPr lang="zh-CN" altLang="en-US"/>
              <a:pPr>
                <a:defRPr/>
              </a:pPr>
              <a:t>2019-2-26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374EB884-9FF3-46E3-99BE-968F380B9600}"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CD9DB551-976F-4571-9186-BCED4DBDE220}" type="datetimeFigureOut">
              <a:rPr lang="zh-CN" altLang="en-US"/>
              <a:pPr>
                <a:defRPr/>
              </a:pPr>
              <a:t>2019-2-26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61EC0EDC-5E5D-4AAA-BC55-7A51A491C153}"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0CE94B4-FB24-4B41-AEF2-FB88EAA0FF8E}" type="datetimeFigureOut">
              <a:rPr lang="zh-CN" altLang="en-US"/>
              <a:pPr>
                <a:defRPr/>
              </a:pPr>
              <a:t>2019-2-26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514EF722-7268-4988-A7C2-F28FAE708AC5}"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02F68814-2124-4BFF-9936-5975F1CB903A}" type="datetimeFigureOut">
              <a:rPr lang="zh-CN" altLang="en-US"/>
              <a:pPr>
                <a:defRPr/>
              </a:pPr>
              <a:t>2019-2-26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EB5EE69-D2E8-43AF-A77B-B55A6D3BE1C8}"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A35EA0DB-61C7-435D-9A2B-FAAEB4273AE3}" type="datetimeFigureOut">
              <a:rPr lang="zh-CN" altLang="en-US"/>
              <a:pPr>
                <a:defRPr/>
              </a:pPr>
              <a:t>2019-2-26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3F2F141-36E2-4AEA-A977-A2C878E10BCB}"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4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614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EF754FC7-AD5F-436F-9F65-2DC9BAE0C680}" type="datetimeFigureOut">
              <a:rPr lang="zh-CN" altLang="en-US"/>
              <a:pPr>
                <a:defRPr/>
              </a:pPr>
              <a:t>2019-2-26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8479ECC1-5038-4B0A-B5C8-49B5C5A5656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8.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31.png"/><Relationship Id="rId5" Type="http://schemas.openxmlformats.org/officeDocument/2006/relationships/image" Target="../media/image28.png"/><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52.emf"/></Relationships>
</file>

<file path=ppt/slides/_rels/slide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ctrTitle"/>
          </p:nvPr>
        </p:nvSpPr>
        <p:spPr>
          <a:xfrm>
            <a:off x="755650" y="1268413"/>
            <a:ext cx="7772400" cy="1470025"/>
          </a:xfrm>
        </p:spPr>
        <p:txBody>
          <a:bodyPr/>
          <a:lstStyle/>
          <a:p>
            <a:pPr eaLnBrk="1" hangingPunct="1"/>
            <a:r>
              <a:rPr lang="zh-CN" altLang="en-US" sz="4800" b="1" dirty="0" smtClean="0"/>
              <a:t>第一章  导论</a:t>
            </a:r>
          </a:p>
        </p:txBody>
      </p:sp>
      <p:sp>
        <p:nvSpPr>
          <p:cNvPr id="3" name="副标题 2"/>
          <p:cNvSpPr>
            <a:spLocks noGrp="1"/>
          </p:cNvSpPr>
          <p:nvPr>
            <p:ph type="subTitle" idx="1"/>
          </p:nvPr>
        </p:nvSpPr>
        <p:spPr>
          <a:xfrm>
            <a:off x="1331913" y="3716338"/>
            <a:ext cx="6400800" cy="1752600"/>
          </a:xfrm>
        </p:spPr>
        <p:txBody>
          <a:bodyPr rtlCol="0">
            <a:normAutofit/>
          </a:bodyPr>
          <a:lstStyle/>
          <a:p>
            <a:pPr eaLnBrk="1" fontAlgn="auto" hangingPunct="1">
              <a:spcAft>
                <a:spcPts val="0"/>
              </a:spcAft>
              <a:defRPr/>
            </a:pPr>
            <a:r>
              <a:rPr lang="zh-CN" altLang="en-US" b="1" dirty="0">
                <a:solidFill>
                  <a:schemeClr val="tx1"/>
                </a:solidFill>
              </a:rPr>
              <a:t>童立靖</a:t>
            </a:r>
            <a:endParaRPr lang="en-US" altLang="zh-CN" b="1" dirty="0">
              <a:solidFill>
                <a:schemeClr val="tx1"/>
              </a:solidFill>
            </a:endParaRPr>
          </a:p>
          <a:p>
            <a:pPr eaLnBrk="1" fontAlgn="auto" hangingPunct="1">
              <a:spcAft>
                <a:spcPts val="0"/>
              </a:spcAft>
              <a:defRPr/>
            </a:pPr>
            <a:r>
              <a:rPr lang="zh-CN" altLang="en-US" b="1" dirty="0" smtClean="0">
                <a:solidFill>
                  <a:schemeClr val="tx1"/>
                </a:solidFill>
              </a:rPr>
              <a:t>北方</a:t>
            </a:r>
            <a:r>
              <a:rPr lang="zh-CN" altLang="en-US" b="1" dirty="0">
                <a:solidFill>
                  <a:schemeClr val="tx1"/>
                </a:solidFill>
              </a:rPr>
              <a:t>工业大学计算机学院</a:t>
            </a:r>
            <a:endParaRPr lang="en-US" altLang="zh-CN" b="1" dirty="0">
              <a:solidFill>
                <a:schemeClr val="tx1"/>
              </a:solidFill>
            </a:endParaRPr>
          </a:p>
          <a:p>
            <a:pPr eaLnBrk="1" fontAlgn="auto" hangingPunct="1">
              <a:spcAft>
                <a:spcPts val="0"/>
              </a:spcAft>
              <a:defRPr/>
            </a:pPr>
            <a:r>
              <a:rPr lang="en-US" altLang="zh-CN" dirty="0" smtClean="0">
                <a:solidFill>
                  <a:schemeClr val="tx1"/>
                </a:solidFill>
                <a:latin typeface="Times New Roman" pitchFamily="18" charset="0"/>
                <a:cs typeface="Times New Roman" pitchFamily="18" charset="0"/>
              </a:rPr>
              <a:t>tong_lijing@163.com</a:t>
            </a:r>
            <a:endParaRPr lang="zh-CN" altLang="en-US" dirty="0">
              <a:solidFill>
                <a:schemeClr val="tx1"/>
              </a:solidFill>
              <a:latin typeface="Times New Roman" pitchFamily="18" charset="0"/>
              <a:cs typeface="Times New Roman" pitchFamily="18" charset="0"/>
            </a:endParaRPr>
          </a:p>
          <a:p>
            <a:pPr eaLnBrk="1" fontAlgn="auto" hangingPunct="1">
              <a:spcAft>
                <a:spcPts val="0"/>
              </a:spcAft>
              <a:defRPr/>
            </a:pPr>
            <a:endParaRPr lang="zh-CN" altLang="en-US" dirty="0" smtClean="0"/>
          </a:p>
        </p:txBody>
      </p:sp>
    </p:spTree>
    <p:extLst>
      <p:ext uri="{BB962C8B-B14F-4D97-AF65-F5344CB8AC3E}">
        <p14:creationId xmlns:p14="http://schemas.microsoft.com/office/powerpoint/2010/main" val="34074079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755650" y="404813"/>
            <a:ext cx="7772400" cy="576262"/>
          </a:xfrm>
          <a:prstGeom prst="rect">
            <a:avLst/>
          </a:prstGeom>
          <a:noFill/>
          <a:ln w="9525">
            <a:noFill/>
            <a:miter lim="800000"/>
            <a:headEnd/>
            <a:tailEnd/>
          </a:ln>
        </p:spPr>
        <p:txBody>
          <a:bodyPr anchor="ctr"/>
          <a:lstStyle/>
          <a:p>
            <a:pPr algn="ctr"/>
            <a:endParaRPr lang="zh-CN" altLang="en-US" sz="4400" b="1">
              <a:solidFill>
                <a:schemeClr val="bg1"/>
              </a:solidFill>
              <a:latin typeface="Times New Roman" panose="02020603050405020304" pitchFamily="18" charset="0"/>
              <a:cs typeface="Times New Roman" panose="02020603050405020304" pitchFamily="18" charset="0"/>
            </a:endParaRPr>
          </a:p>
        </p:txBody>
      </p:sp>
      <p:sp>
        <p:nvSpPr>
          <p:cNvPr id="16387" name="Rectangle 3"/>
          <p:cNvSpPr>
            <a:spLocks noChangeArrowheads="1"/>
          </p:cNvSpPr>
          <p:nvPr/>
        </p:nvSpPr>
        <p:spPr bwMode="auto">
          <a:xfrm>
            <a:off x="714375" y="1571625"/>
            <a:ext cx="7745413" cy="3744913"/>
          </a:xfrm>
          <a:prstGeom prst="rect">
            <a:avLst/>
          </a:prstGeom>
          <a:noFill/>
          <a:ln w="9525">
            <a:noFill/>
            <a:miter lim="800000"/>
            <a:headEnd/>
            <a:tailEnd/>
          </a:ln>
        </p:spPr>
        <p:txBody>
          <a:bodyPr/>
          <a:lstStyle/>
          <a:p>
            <a:pPr marL="342900" indent="-342900" eaLnBrk="0" hangingPunct="0">
              <a:spcBef>
                <a:spcPct val="20000"/>
              </a:spcBef>
              <a:buFont typeface="Wingdings" pitchFamily="2" charset="2"/>
              <a:buChar char="Ø"/>
            </a:pPr>
            <a:r>
              <a:rPr lang="zh-CN" altLang="en-US" sz="3200" dirty="0">
                <a:latin typeface="Times New Roman" panose="02020603050405020304" pitchFamily="18" charset="0"/>
                <a:cs typeface="Times New Roman" panose="02020603050405020304" pitchFamily="18" charset="0"/>
              </a:rPr>
              <a:t>数字图像处理</a:t>
            </a:r>
            <a:endParaRPr lang="en-US" altLang="zh-CN" sz="3200" dirty="0">
              <a:latin typeface="Times New Roman" panose="02020603050405020304" pitchFamily="18" charset="0"/>
              <a:cs typeface="Times New Roman" panose="02020603050405020304" pitchFamily="18" charset="0"/>
            </a:endParaRPr>
          </a:p>
          <a:p>
            <a:pPr marL="800100" lvl="1" indent="-342900" eaLnBrk="0" hangingPunct="0">
              <a:spcBef>
                <a:spcPct val="20000"/>
              </a:spcBef>
            </a:pPr>
            <a:r>
              <a:rPr lang="en-US" altLang="zh-CN" sz="3200" dirty="0">
                <a:latin typeface="Times New Roman" panose="02020603050405020304" pitchFamily="18" charset="0"/>
                <a:cs typeface="Times New Roman" panose="02020603050405020304" pitchFamily="18" charset="0"/>
              </a:rPr>
              <a:t>1. </a:t>
            </a:r>
            <a:r>
              <a:rPr lang="zh-CN" altLang="en-US" sz="3200" dirty="0">
                <a:latin typeface="Times New Roman" panose="02020603050405020304" pitchFamily="18" charset="0"/>
                <a:cs typeface="Times New Roman" panose="02020603050405020304" pitchFamily="18" charset="0"/>
              </a:rPr>
              <a:t>从</a:t>
            </a:r>
            <a:r>
              <a:rPr lang="zh-CN" altLang="en-US" sz="3200" b="1" dirty="0">
                <a:solidFill>
                  <a:srgbClr val="0000FF"/>
                </a:solidFill>
                <a:latin typeface="Times New Roman" panose="02020603050405020304" pitchFamily="18" charset="0"/>
                <a:cs typeface="Times New Roman" panose="02020603050405020304" pitchFamily="18" charset="0"/>
              </a:rPr>
              <a:t>图像到图像</a:t>
            </a:r>
            <a:r>
              <a:rPr lang="zh-CN" altLang="en-US" sz="3200" dirty="0">
                <a:latin typeface="Times New Roman" panose="02020603050405020304" pitchFamily="18" charset="0"/>
                <a:cs typeface="Times New Roman" panose="02020603050405020304" pitchFamily="18" charset="0"/>
              </a:rPr>
              <a:t>的处理</a:t>
            </a:r>
            <a:endParaRPr lang="en-US" altLang="zh-CN" sz="3200" dirty="0">
              <a:latin typeface="Times New Roman" panose="02020603050405020304" pitchFamily="18" charset="0"/>
              <a:cs typeface="Times New Roman" panose="02020603050405020304" pitchFamily="18" charset="0"/>
            </a:endParaRPr>
          </a:p>
          <a:p>
            <a:pPr marL="800100" lvl="1" indent="-342900" eaLnBrk="0" hangingPunct="0">
              <a:spcBef>
                <a:spcPct val="20000"/>
              </a:spcBef>
            </a:pPr>
            <a:r>
              <a:rPr lang="en-US" altLang="zh-CN" sz="3200" dirty="0">
                <a:latin typeface="Times New Roman" panose="02020603050405020304" pitchFamily="18" charset="0"/>
                <a:cs typeface="Times New Roman" panose="02020603050405020304" pitchFamily="18" charset="0"/>
              </a:rPr>
              <a:t>2. </a:t>
            </a:r>
            <a:r>
              <a:rPr lang="zh-CN" altLang="en-US" sz="3200" dirty="0">
                <a:latin typeface="Times New Roman" panose="02020603050405020304" pitchFamily="18" charset="0"/>
                <a:cs typeface="Times New Roman" panose="02020603050405020304" pitchFamily="18" charset="0"/>
              </a:rPr>
              <a:t>从图像到非图像的一种表示</a:t>
            </a:r>
            <a:endParaRPr lang="en-US" altLang="zh-CN" sz="3200" dirty="0">
              <a:latin typeface="Times New Roman" panose="02020603050405020304" pitchFamily="18" charset="0"/>
              <a:cs typeface="Times New Roman" panose="02020603050405020304" pitchFamily="18" charset="0"/>
            </a:endParaRPr>
          </a:p>
        </p:txBody>
      </p:sp>
      <p:sp>
        <p:nvSpPr>
          <p:cNvPr id="16388" name="Rectangle 38"/>
          <p:cNvSpPr>
            <a:spLocks noGrp="1" noChangeArrowheads="1"/>
          </p:cNvSpPr>
          <p:nvPr>
            <p:ph type="title" idx="4294967295"/>
          </p:nvPr>
        </p:nvSpPr>
        <p:spPr>
          <a:xfrm>
            <a:off x="179388" y="274638"/>
            <a:ext cx="8964612" cy="1143000"/>
          </a:xfrm>
        </p:spPr>
        <p:txBody>
          <a:bodyPr/>
          <a:lstStyle/>
          <a:p>
            <a:pPr eaLnBrk="1" hangingPunct="1"/>
            <a:r>
              <a:rPr lang="en-US" altLang="zh-CN" sz="3200" dirty="0" smtClean="0">
                <a:latin typeface="Times New Roman" panose="02020603050405020304" pitchFamily="18" charset="0"/>
                <a:cs typeface="Times New Roman" panose="02020603050405020304" pitchFamily="18" charset="0"/>
              </a:rPr>
              <a:t>1.2</a:t>
            </a:r>
            <a:r>
              <a:rPr lang="en-US" altLang="zh-CN" sz="3200" b="1" dirty="0" smtClean="0">
                <a:latin typeface="Times New Roman" panose="02020603050405020304" pitchFamily="18" charset="0"/>
                <a:cs typeface="Times New Roman" panose="02020603050405020304" pitchFamily="18" charset="0"/>
              </a:rPr>
              <a:t>  </a:t>
            </a:r>
            <a:r>
              <a:rPr lang="zh-CN" altLang="en-US" sz="3200" b="1" dirty="0" smtClean="0">
                <a:latin typeface="Times New Roman" panose="02020603050405020304" pitchFamily="18" charset="0"/>
                <a:cs typeface="Times New Roman" panose="02020603050405020304" pitchFamily="18" charset="0"/>
              </a:rPr>
              <a:t>图像处理理，计算机视觉，计算机图形学</a:t>
            </a:r>
            <a:endParaRPr lang="zh-CN" altLang="en-US" b="1" dirty="0" smtClean="0">
              <a:latin typeface="Times New Roman" panose="02020603050405020304" pitchFamily="18" charset="0"/>
              <a:cs typeface="Times New Roman" panose="02020603050405020304" pitchFamily="18" charset="0"/>
            </a:endParaRPr>
          </a:p>
        </p:txBody>
      </p:sp>
      <p:pic>
        <p:nvPicPr>
          <p:cNvPr id="16389" name="Picture 3"/>
          <p:cNvPicPr>
            <a:picLocks noChangeAspect="1" noChangeArrowheads="1"/>
          </p:cNvPicPr>
          <p:nvPr/>
        </p:nvPicPr>
        <p:blipFill>
          <a:blip r:embed="rId2" cstate="print"/>
          <a:srcRect/>
          <a:stretch>
            <a:fillRect/>
          </a:stretch>
        </p:blipFill>
        <p:spPr bwMode="auto">
          <a:xfrm>
            <a:off x="755650" y="3500438"/>
            <a:ext cx="7813675" cy="25209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pPr eaLnBrk="1" hangingPunct="1"/>
            <a:r>
              <a:rPr lang="zh-CN" altLang="en-US" b="1" smtClean="0"/>
              <a:t>从图像到图像的处理</a:t>
            </a:r>
            <a:endParaRPr lang="zh-CN" altLang="en-US" smtClean="0"/>
          </a:p>
        </p:txBody>
      </p:sp>
      <p:pic>
        <p:nvPicPr>
          <p:cNvPr id="17411" name="Picture 2"/>
          <p:cNvPicPr>
            <a:picLocks noChangeAspect="1" noChangeArrowheads="1"/>
          </p:cNvPicPr>
          <p:nvPr/>
        </p:nvPicPr>
        <p:blipFill>
          <a:blip r:embed="rId2" cstate="print"/>
          <a:srcRect/>
          <a:stretch>
            <a:fillRect/>
          </a:stretch>
        </p:blipFill>
        <p:spPr bwMode="auto">
          <a:xfrm>
            <a:off x="611188" y="1989138"/>
            <a:ext cx="7750175" cy="295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pPr eaLnBrk="1" hangingPunct="1"/>
            <a:r>
              <a:rPr lang="zh-CN" altLang="en-US" b="1" smtClean="0"/>
              <a:t>从图像到图像的处理</a:t>
            </a:r>
            <a:endParaRPr lang="zh-CN" altLang="en-US" smtClean="0"/>
          </a:p>
        </p:txBody>
      </p:sp>
      <p:pic>
        <p:nvPicPr>
          <p:cNvPr id="18435" name="Picture 2"/>
          <p:cNvPicPr>
            <a:picLocks noGrp="1" noChangeAspect="1" noChangeArrowheads="1"/>
          </p:cNvPicPr>
          <p:nvPr>
            <p:ph idx="1"/>
          </p:nvPr>
        </p:nvPicPr>
        <p:blipFill>
          <a:blip r:embed="rId2" cstate="print"/>
          <a:srcRect/>
          <a:stretch>
            <a:fillRect/>
          </a:stretch>
        </p:blipFill>
        <p:spPr>
          <a:xfrm>
            <a:off x="971550" y="1844675"/>
            <a:ext cx="3313113" cy="3313113"/>
          </a:xfrm>
          <a:noFill/>
        </p:spPr>
      </p:pic>
      <p:pic>
        <p:nvPicPr>
          <p:cNvPr id="18436" name="Picture 3"/>
          <p:cNvPicPr>
            <a:picLocks noChangeAspect="1" noChangeArrowheads="1"/>
          </p:cNvPicPr>
          <p:nvPr/>
        </p:nvPicPr>
        <p:blipFill>
          <a:blip r:embed="rId3" cstate="print"/>
          <a:srcRect/>
          <a:stretch>
            <a:fillRect/>
          </a:stretch>
        </p:blipFill>
        <p:spPr bwMode="auto">
          <a:xfrm>
            <a:off x="4643438" y="1844675"/>
            <a:ext cx="3344862" cy="3313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pPr eaLnBrk="1" hangingPunct="1"/>
            <a:r>
              <a:rPr lang="zh-CN" altLang="en-US" b="1" smtClean="0"/>
              <a:t>从图像到非图像的一种表示</a:t>
            </a:r>
            <a:endParaRPr lang="zh-CN" altLang="en-US" smtClean="0"/>
          </a:p>
        </p:txBody>
      </p:sp>
      <p:sp>
        <p:nvSpPr>
          <p:cNvPr id="19459" name="内容占位符 2"/>
          <p:cNvSpPr>
            <a:spLocks noGrp="1"/>
          </p:cNvSpPr>
          <p:nvPr>
            <p:ph idx="1"/>
          </p:nvPr>
        </p:nvSpPr>
        <p:spPr>
          <a:xfrm>
            <a:off x="312192" y="3168749"/>
            <a:ext cx="8229600" cy="4525963"/>
          </a:xfrm>
        </p:spPr>
        <p:txBody>
          <a:bodyPr/>
          <a:lstStyle/>
          <a:p>
            <a:pPr eaLnBrk="1" hangingPunct="1">
              <a:buFont typeface="Wingdings" pitchFamily="2" charset="2"/>
              <a:buChar char="Ø"/>
            </a:pPr>
            <a:r>
              <a:rPr lang="zh-CN" altLang="en-US" dirty="0" smtClean="0"/>
              <a:t>图像分析：</a:t>
            </a:r>
            <a:endParaRPr lang="en-US" altLang="zh-CN" dirty="0" smtClean="0"/>
          </a:p>
          <a:p>
            <a:pPr eaLnBrk="1" hangingPunct="1"/>
            <a:endParaRPr lang="en-US" altLang="zh-CN" dirty="0" smtClean="0"/>
          </a:p>
          <a:p>
            <a:pPr eaLnBrk="1" hangingPunct="1"/>
            <a:endParaRPr lang="zh-CN" altLang="en-US" dirty="0" smtClean="0"/>
          </a:p>
        </p:txBody>
      </p:sp>
      <p:pic>
        <p:nvPicPr>
          <p:cNvPr id="19460" name="Picture 2"/>
          <p:cNvPicPr>
            <a:picLocks noChangeAspect="1" noChangeArrowheads="1"/>
          </p:cNvPicPr>
          <p:nvPr/>
        </p:nvPicPr>
        <p:blipFill>
          <a:blip r:embed="rId2" cstate="print"/>
          <a:srcRect/>
          <a:stretch>
            <a:fillRect/>
          </a:stretch>
        </p:blipFill>
        <p:spPr bwMode="auto">
          <a:xfrm>
            <a:off x="342900" y="3922539"/>
            <a:ext cx="8343900" cy="2808288"/>
          </a:xfrm>
          <a:prstGeom prst="rect">
            <a:avLst/>
          </a:prstGeom>
          <a:noFill/>
          <a:ln w="9525">
            <a:noFill/>
            <a:miter lim="800000"/>
            <a:headEnd/>
            <a:tailEnd/>
          </a:ln>
        </p:spPr>
      </p:pic>
      <p:sp>
        <p:nvSpPr>
          <p:cNvPr id="5" name="Rectangle 3"/>
          <p:cNvSpPr>
            <a:spLocks noChangeArrowheads="1"/>
          </p:cNvSpPr>
          <p:nvPr/>
        </p:nvSpPr>
        <p:spPr bwMode="auto">
          <a:xfrm>
            <a:off x="342900" y="1296292"/>
            <a:ext cx="7745413" cy="3744913"/>
          </a:xfrm>
          <a:prstGeom prst="rect">
            <a:avLst/>
          </a:prstGeom>
          <a:noFill/>
          <a:ln w="9525">
            <a:noFill/>
            <a:miter lim="800000"/>
            <a:headEnd/>
            <a:tailEnd/>
          </a:ln>
        </p:spPr>
        <p:txBody>
          <a:bodyPr/>
          <a:lstStyle/>
          <a:p>
            <a:pPr eaLnBrk="0" hangingPunct="0">
              <a:spcBef>
                <a:spcPct val="20000"/>
              </a:spcBef>
            </a:pPr>
            <a:r>
              <a:rPr lang="zh-CN" altLang="en-US" sz="3200" dirty="0">
                <a:latin typeface="Calibri" pitchFamily="34" charset="0"/>
              </a:rPr>
              <a:t>数字图像处理</a:t>
            </a:r>
            <a:endParaRPr lang="en-US" altLang="zh-CN" sz="3200" dirty="0">
              <a:latin typeface="Calibri" pitchFamily="34" charset="0"/>
            </a:endParaRPr>
          </a:p>
          <a:p>
            <a:pPr marL="800100" lvl="1" indent="-342900" eaLnBrk="0" hangingPunct="0">
              <a:spcBef>
                <a:spcPct val="20000"/>
              </a:spcBef>
            </a:pPr>
            <a:r>
              <a:rPr lang="en-US" altLang="zh-CN" sz="3200" dirty="0">
                <a:latin typeface="Calibri" pitchFamily="34" charset="0"/>
              </a:rPr>
              <a:t>1. </a:t>
            </a:r>
            <a:r>
              <a:rPr lang="zh-CN" altLang="en-US" sz="3200" dirty="0">
                <a:latin typeface="Calibri" pitchFamily="34" charset="0"/>
              </a:rPr>
              <a:t>从图像到图像的处理</a:t>
            </a:r>
            <a:endParaRPr lang="en-US" altLang="zh-CN" sz="3200" dirty="0">
              <a:latin typeface="Calibri" pitchFamily="34" charset="0"/>
            </a:endParaRPr>
          </a:p>
          <a:p>
            <a:pPr marL="800100" lvl="1" indent="-342900" eaLnBrk="0" hangingPunct="0">
              <a:spcBef>
                <a:spcPct val="20000"/>
              </a:spcBef>
            </a:pPr>
            <a:r>
              <a:rPr lang="en-US" altLang="zh-CN" sz="3200" dirty="0">
                <a:latin typeface="Calibri" pitchFamily="34" charset="0"/>
              </a:rPr>
              <a:t>2. </a:t>
            </a:r>
            <a:r>
              <a:rPr lang="zh-CN" altLang="en-US" sz="3200" dirty="0">
                <a:latin typeface="Calibri" pitchFamily="34" charset="0"/>
              </a:rPr>
              <a:t>从</a:t>
            </a:r>
            <a:r>
              <a:rPr lang="zh-CN" altLang="en-US" sz="3200" b="1" dirty="0">
                <a:solidFill>
                  <a:srgbClr val="0000FF"/>
                </a:solidFill>
                <a:latin typeface="Calibri" pitchFamily="34" charset="0"/>
              </a:rPr>
              <a:t>图像到非图像</a:t>
            </a:r>
            <a:r>
              <a:rPr lang="zh-CN" altLang="en-US" sz="3200" dirty="0">
                <a:latin typeface="Calibri" pitchFamily="34" charset="0"/>
              </a:rPr>
              <a:t>的一种表示</a:t>
            </a:r>
            <a:endParaRPr lang="en-US" altLang="zh-CN" sz="3200" dirty="0">
              <a:latin typeface="Calibri"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pPr eaLnBrk="1" hangingPunct="1"/>
            <a:r>
              <a:rPr lang="zh-CN" altLang="en-US" b="1" smtClean="0"/>
              <a:t>从图像到非图像的一种表示</a:t>
            </a:r>
          </a:p>
        </p:txBody>
      </p:sp>
      <p:pic>
        <p:nvPicPr>
          <p:cNvPr id="20483" name="Picture 3"/>
          <p:cNvPicPr>
            <a:picLocks noChangeAspect="1" noChangeArrowheads="1"/>
          </p:cNvPicPr>
          <p:nvPr/>
        </p:nvPicPr>
        <p:blipFill>
          <a:blip r:embed="rId2" cstate="print"/>
          <a:srcRect/>
          <a:stretch>
            <a:fillRect/>
          </a:stretch>
        </p:blipFill>
        <p:spPr bwMode="auto">
          <a:xfrm>
            <a:off x="395288" y="2060575"/>
            <a:ext cx="8364537" cy="2089150"/>
          </a:xfrm>
          <a:prstGeom prst="rect">
            <a:avLst/>
          </a:prstGeom>
          <a:noFill/>
          <a:ln w="9525">
            <a:noFill/>
            <a:miter lim="800000"/>
            <a:headEnd/>
            <a:tailEnd/>
          </a:ln>
        </p:spPr>
      </p:pic>
      <p:sp>
        <p:nvSpPr>
          <p:cNvPr id="20484" name="内容占位符 2"/>
          <p:cNvSpPr>
            <a:spLocks noGrp="1"/>
          </p:cNvSpPr>
          <p:nvPr>
            <p:ph idx="1"/>
          </p:nvPr>
        </p:nvSpPr>
        <p:spPr>
          <a:xfrm>
            <a:off x="611188" y="1412875"/>
            <a:ext cx="8229600" cy="4525963"/>
          </a:xfrm>
        </p:spPr>
        <p:txBody>
          <a:bodyPr/>
          <a:lstStyle/>
          <a:p>
            <a:pPr eaLnBrk="1" hangingPunct="1">
              <a:buFont typeface="Wingdings" pitchFamily="2" charset="2"/>
              <a:buChar char="Ø"/>
            </a:pPr>
            <a:r>
              <a:rPr lang="zh-CN" altLang="en-US" smtClean="0"/>
              <a:t>图像分析：</a:t>
            </a:r>
            <a:endParaRPr lang="en-US" altLang="zh-CN" smtClean="0"/>
          </a:p>
          <a:p>
            <a:pPr eaLnBrk="1" hangingPunct="1"/>
            <a:endParaRPr lang="en-US" altLang="zh-CN" smtClean="0"/>
          </a:p>
          <a:p>
            <a:pPr eaLnBrk="1" hangingPunct="1"/>
            <a:endParaRPr lang="zh-CN" altLang="en-US"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468313" y="404813"/>
            <a:ext cx="8229600" cy="1143000"/>
          </a:xfrm>
        </p:spPr>
        <p:txBody>
          <a:bodyPr/>
          <a:lstStyle/>
          <a:p>
            <a:pPr eaLnBrk="1" hangingPunct="1"/>
            <a:r>
              <a:rPr lang="zh-CN" altLang="en-US" b="1" smtClean="0"/>
              <a:t>从图像到非图像的一种表示</a:t>
            </a:r>
          </a:p>
        </p:txBody>
      </p:sp>
      <p:pic>
        <p:nvPicPr>
          <p:cNvPr id="21507" name="Picture 2"/>
          <p:cNvPicPr>
            <a:picLocks noChangeAspect="1" noChangeArrowheads="1"/>
          </p:cNvPicPr>
          <p:nvPr/>
        </p:nvPicPr>
        <p:blipFill>
          <a:blip r:embed="rId2" cstate="print"/>
          <a:srcRect/>
          <a:stretch>
            <a:fillRect/>
          </a:stretch>
        </p:blipFill>
        <p:spPr bwMode="auto">
          <a:xfrm>
            <a:off x="395288" y="2565400"/>
            <a:ext cx="8280400" cy="2216150"/>
          </a:xfrm>
          <a:prstGeom prst="rect">
            <a:avLst/>
          </a:prstGeom>
          <a:noFill/>
          <a:ln w="9525">
            <a:noFill/>
            <a:miter lim="800000"/>
            <a:headEnd/>
            <a:tailEnd/>
          </a:ln>
        </p:spPr>
      </p:pic>
      <p:sp>
        <p:nvSpPr>
          <p:cNvPr id="21508" name="内容占位符 2"/>
          <p:cNvSpPr>
            <a:spLocks noGrp="1"/>
          </p:cNvSpPr>
          <p:nvPr>
            <p:ph idx="1"/>
          </p:nvPr>
        </p:nvSpPr>
        <p:spPr>
          <a:xfrm>
            <a:off x="323850" y="1628775"/>
            <a:ext cx="8229600" cy="4525963"/>
          </a:xfrm>
        </p:spPr>
        <p:txBody>
          <a:bodyPr/>
          <a:lstStyle/>
          <a:p>
            <a:pPr eaLnBrk="1" hangingPunct="1">
              <a:buFont typeface="Wingdings" pitchFamily="2" charset="2"/>
              <a:buChar char="Ø"/>
            </a:pPr>
            <a:r>
              <a:rPr lang="zh-CN" altLang="en-US" smtClean="0"/>
              <a:t>图像分析：</a:t>
            </a:r>
            <a:endParaRPr lang="en-US" altLang="zh-CN" smtClean="0"/>
          </a:p>
          <a:p>
            <a:pPr eaLnBrk="1" hangingPunct="1"/>
            <a:endParaRPr lang="en-US" altLang="zh-CN" smtClean="0"/>
          </a:p>
          <a:p>
            <a:pPr eaLnBrk="1" hangingPunct="1"/>
            <a:endParaRPr lang="zh-CN" altLang="en-US"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pPr eaLnBrk="1" hangingPunct="1"/>
            <a:r>
              <a:rPr lang="zh-CN" altLang="en-US" b="1" dirty="0" smtClean="0"/>
              <a:t>计算机视觉，计算机图形学</a:t>
            </a:r>
            <a:endParaRPr lang="zh-CN" altLang="en-US" dirty="0" smtClean="0"/>
          </a:p>
        </p:txBody>
      </p:sp>
      <p:sp>
        <p:nvSpPr>
          <p:cNvPr id="22531" name="内容占位符 2"/>
          <p:cNvSpPr>
            <a:spLocks noGrp="1"/>
          </p:cNvSpPr>
          <p:nvPr>
            <p:ph idx="1"/>
          </p:nvPr>
        </p:nvSpPr>
        <p:spPr/>
        <p:txBody>
          <a:bodyPr/>
          <a:lstStyle/>
          <a:p>
            <a:pPr eaLnBrk="1" hangingPunct="1"/>
            <a:endParaRPr lang="zh-CN" altLang="en-US" smtClean="0"/>
          </a:p>
        </p:txBody>
      </p:sp>
      <p:pic>
        <p:nvPicPr>
          <p:cNvPr id="22532" name="Picture 2"/>
          <p:cNvPicPr>
            <a:picLocks noChangeAspect="1" noChangeArrowheads="1"/>
          </p:cNvPicPr>
          <p:nvPr/>
        </p:nvPicPr>
        <p:blipFill>
          <a:blip r:embed="rId2" cstate="print"/>
          <a:srcRect/>
          <a:stretch>
            <a:fillRect/>
          </a:stretch>
        </p:blipFill>
        <p:spPr bwMode="auto">
          <a:xfrm>
            <a:off x="539750" y="1557338"/>
            <a:ext cx="7993063" cy="4967287"/>
          </a:xfrm>
          <a:prstGeom prst="rect">
            <a:avLst/>
          </a:prstGeom>
          <a:noFill/>
          <a:ln w="9525">
            <a:noFill/>
            <a:miter lim="800000"/>
            <a:headEnd/>
            <a:tailEnd/>
          </a:ln>
        </p:spPr>
      </p:pic>
      <p:pic>
        <p:nvPicPr>
          <p:cNvPr id="22533" name="Picture 3"/>
          <p:cNvPicPr>
            <a:picLocks noChangeAspect="1" noChangeArrowheads="1"/>
          </p:cNvPicPr>
          <p:nvPr/>
        </p:nvPicPr>
        <p:blipFill>
          <a:blip r:embed="rId3" cstate="print"/>
          <a:srcRect/>
          <a:stretch>
            <a:fillRect/>
          </a:stretch>
        </p:blipFill>
        <p:spPr bwMode="auto">
          <a:xfrm>
            <a:off x="5435600" y="4581525"/>
            <a:ext cx="3144838" cy="1943100"/>
          </a:xfrm>
          <a:prstGeom prst="rect">
            <a:avLst/>
          </a:prstGeom>
          <a:noFill/>
          <a:ln w="9525">
            <a:noFill/>
            <a:miter lim="800000"/>
            <a:headEnd/>
            <a:tailEnd/>
          </a:ln>
        </p:spPr>
      </p:pic>
      <p:pic>
        <p:nvPicPr>
          <p:cNvPr id="22534" name="Picture 4"/>
          <p:cNvPicPr>
            <a:picLocks noChangeAspect="1" noChangeArrowheads="1"/>
          </p:cNvPicPr>
          <p:nvPr/>
        </p:nvPicPr>
        <p:blipFill>
          <a:blip r:embed="rId4" cstate="print"/>
          <a:srcRect/>
          <a:stretch>
            <a:fillRect/>
          </a:stretch>
        </p:blipFill>
        <p:spPr bwMode="auto">
          <a:xfrm>
            <a:off x="250825" y="4581525"/>
            <a:ext cx="3178175" cy="1946275"/>
          </a:xfrm>
          <a:prstGeom prst="rect">
            <a:avLst/>
          </a:prstGeom>
          <a:noFill/>
          <a:ln w="9525">
            <a:noFill/>
            <a:miter lim="800000"/>
            <a:headEnd/>
            <a:tailEnd/>
          </a:ln>
        </p:spPr>
      </p:pic>
      <p:cxnSp>
        <p:nvCxnSpPr>
          <p:cNvPr id="3" name="直接连接符 2"/>
          <p:cNvCxnSpPr/>
          <p:nvPr/>
        </p:nvCxnSpPr>
        <p:spPr>
          <a:xfrm>
            <a:off x="7236296" y="4149080"/>
            <a:ext cx="9361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043608" y="4509120"/>
            <a:ext cx="18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043608" y="2636912"/>
            <a:ext cx="288032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endParaRPr lang="zh-CN" altLang="zh-CN" smtClean="0"/>
          </a:p>
        </p:txBody>
      </p:sp>
      <p:sp>
        <p:nvSpPr>
          <p:cNvPr id="36867" name="Rectangle 3"/>
          <p:cNvSpPr>
            <a:spLocks noGrp="1" noChangeArrowheads="1"/>
          </p:cNvSpPr>
          <p:nvPr>
            <p:ph type="body" idx="1"/>
          </p:nvPr>
        </p:nvSpPr>
        <p:spPr/>
        <p:txBody>
          <a:bodyPr/>
          <a:lstStyle/>
          <a:p>
            <a:pPr eaLnBrk="1" hangingPunct="1"/>
            <a:endParaRPr lang="zh-CN" altLang="zh-CN" smtClean="0"/>
          </a:p>
        </p:txBody>
      </p:sp>
      <p:pic>
        <p:nvPicPr>
          <p:cNvPr id="36868" name="Picture 4" descr="a2"/>
          <p:cNvPicPr>
            <a:picLocks noChangeAspect="1" noChangeArrowheads="1"/>
          </p:cNvPicPr>
          <p:nvPr/>
        </p:nvPicPr>
        <p:blipFill>
          <a:blip r:embed="rId2" cstate="print"/>
          <a:srcRect/>
          <a:stretch>
            <a:fillRect/>
          </a:stretch>
        </p:blipFill>
        <p:spPr bwMode="auto">
          <a:xfrm>
            <a:off x="142844" y="409592"/>
            <a:ext cx="8686800" cy="5519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endParaRPr lang="zh-CN" altLang="zh-CN" smtClean="0"/>
          </a:p>
        </p:txBody>
      </p:sp>
      <p:sp>
        <p:nvSpPr>
          <p:cNvPr id="37891" name="Rectangle 3"/>
          <p:cNvSpPr>
            <a:spLocks noGrp="1" noChangeArrowheads="1"/>
          </p:cNvSpPr>
          <p:nvPr>
            <p:ph type="body" idx="1"/>
          </p:nvPr>
        </p:nvSpPr>
        <p:spPr/>
        <p:txBody>
          <a:bodyPr/>
          <a:lstStyle/>
          <a:p>
            <a:pPr eaLnBrk="1" hangingPunct="1"/>
            <a:endParaRPr lang="zh-CN" altLang="zh-CN" smtClean="0"/>
          </a:p>
        </p:txBody>
      </p:sp>
      <p:pic>
        <p:nvPicPr>
          <p:cNvPr id="37892" name="Picture 4" descr="002_019"/>
          <p:cNvPicPr>
            <a:picLocks noChangeAspect="1" noChangeArrowheads="1"/>
          </p:cNvPicPr>
          <p:nvPr/>
        </p:nvPicPr>
        <p:blipFill>
          <a:blip r:embed="rId3" cstate="print"/>
          <a:srcRect/>
          <a:stretch>
            <a:fillRect/>
          </a:stretch>
        </p:blipFill>
        <p:spPr bwMode="auto">
          <a:xfrm>
            <a:off x="0" y="0"/>
            <a:ext cx="8991600" cy="674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755650" y="404813"/>
            <a:ext cx="7772400" cy="576262"/>
          </a:xfrm>
          <a:prstGeom prst="rect">
            <a:avLst/>
          </a:prstGeom>
          <a:noFill/>
          <a:ln w="9525">
            <a:noFill/>
            <a:miter lim="800000"/>
            <a:headEnd/>
            <a:tailEnd/>
          </a:ln>
        </p:spPr>
        <p:txBody>
          <a:bodyPr anchor="ctr"/>
          <a:lstStyle/>
          <a:p>
            <a:pPr algn="ctr"/>
            <a:endParaRPr lang="zh-CN" altLang="en-US" sz="4400" b="1">
              <a:solidFill>
                <a:schemeClr val="bg1"/>
              </a:solidFill>
              <a:latin typeface="Times New Roman" pitchFamily="18" charset="0"/>
              <a:cs typeface="Times New Roman" pitchFamily="18" charset="0"/>
            </a:endParaRPr>
          </a:p>
        </p:txBody>
      </p:sp>
      <p:sp>
        <p:nvSpPr>
          <p:cNvPr id="23555" name="Rectangle 3"/>
          <p:cNvSpPr>
            <a:spLocks noChangeArrowheads="1"/>
          </p:cNvSpPr>
          <p:nvPr/>
        </p:nvSpPr>
        <p:spPr bwMode="auto">
          <a:xfrm>
            <a:off x="250825" y="1628775"/>
            <a:ext cx="8424863" cy="3744913"/>
          </a:xfrm>
          <a:prstGeom prst="rect">
            <a:avLst/>
          </a:prstGeom>
          <a:noFill/>
          <a:ln w="9525">
            <a:noFill/>
            <a:miter lim="800000"/>
            <a:headEnd/>
            <a:tailEnd/>
          </a:ln>
        </p:spPr>
        <p:txBody>
          <a:bodyPr/>
          <a:lstStyle/>
          <a:p>
            <a:pPr marL="342900" indent="-342900" eaLnBrk="0" hangingPunct="0">
              <a:spcBef>
                <a:spcPct val="20000"/>
              </a:spcBef>
            </a:pPr>
            <a:r>
              <a:rPr lang="en-US" altLang="zh-CN" sz="3200" dirty="0">
                <a:latin typeface="Times New Roman" pitchFamily="18" charset="0"/>
                <a:cs typeface="Times New Roman" pitchFamily="18" charset="0"/>
              </a:rPr>
              <a:t>1.1 </a:t>
            </a:r>
            <a:r>
              <a:rPr lang="zh-CN" altLang="en-US" sz="3200" dirty="0">
                <a:latin typeface="Times New Roman" pitchFamily="18" charset="0"/>
                <a:cs typeface="Times New Roman" pitchFamily="18" charset="0"/>
              </a:rPr>
              <a:t>图像的基本概念</a:t>
            </a:r>
            <a:endParaRPr lang="en-US" altLang="zh-CN" sz="3200" dirty="0">
              <a:latin typeface="Times New Roman" pitchFamily="18" charset="0"/>
              <a:cs typeface="Times New Roman" pitchFamily="18" charset="0"/>
            </a:endParaRPr>
          </a:p>
          <a:p>
            <a:pPr marL="342900" indent="-342900" eaLnBrk="0" hangingPunct="0">
              <a:spcBef>
                <a:spcPct val="20000"/>
              </a:spcBef>
            </a:pPr>
            <a:r>
              <a:rPr lang="en-US" altLang="zh-CN" sz="3200" dirty="0">
                <a:latin typeface="Times New Roman" pitchFamily="18" charset="0"/>
                <a:cs typeface="Times New Roman" pitchFamily="18" charset="0"/>
              </a:rPr>
              <a:t>1.2  </a:t>
            </a:r>
            <a:r>
              <a:rPr lang="zh-CN" altLang="en-US" sz="3200" dirty="0">
                <a:latin typeface="Times New Roman" pitchFamily="18" charset="0"/>
                <a:cs typeface="Times New Roman" pitchFamily="18" charset="0"/>
              </a:rPr>
              <a:t>数字图像理，计算机视觉，计算机图形学</a:t>
            </a:r>
            <a:endParaRPr lang="en-US" altLang="zh-CN" sz="3200" dirty="0">
              <a:latin typeface="Times New Roman" pitchFamily="18" charset="0"/>
              <a:cs typeface="Times New Roman" pitchFamily="18" charset="0"/>
            </a:endParaRPr>
          </a:p>
          <a:p>
            <a:pPr marL="342900" indent="-342900" eaLnBrk="0" hangingPunct="0">
              <a:spcBef>
                <a:spcPct val="20000"/>
              </a:spcBef>
            </a:pPr>
            <a:r>
              <a:rPr lang="en-US" altLang="zh-CN" sz="3200" dirty="0">
                <a:solidFill>
                  <a:srgbClr val="0000FF"/>
                </a:solidFill>
                <a:latin typeface="Times New Roman" pitchFamily="18" charset="0"/>
                <a:cs typeface="Times New Roman" pitchFamily="18" charset="0"/>
              </a:rPr>
              <a:t>1.3</a:t>
            </a:r>
            <a:r>
              <a:rPr lang="en-US" altLang="zh-CN" sz="3200" b="1" dirty="0">
                <a:solidFill>
                  <a:srgbClr val="0000FF"/>
                </a:solidFill>
                <a:latin typeface="Times New Roman" pitchFamily="18" charset="0"/>
                <a:cs typeface="Times New Roman" pitchFamily="18" charset="0"/>
              </a:rPr>
              <a:t> </a:t>
            </a:r>
            <a:r>
              <a:rPr lang="zh-CN" altLang="en-US" sz="3200" b="1" dirty="0">
                <a:solidFill>
                  <a:srgbClr val="0000FF"/>
                </a:solidFill>
                <a:latin typeface="Times New Roman" pitchFamily="18" charset="0"/>
                <a:cs typeface="Times New Roman" pitchFamily="18" charset="0"/>
              </a:rPr>
              <a:t>数字图像处理系统结构</a:t>
            </a:r>
            <a:endParaRPr lang="en-US" altLang="zh-CN" sz="3200" b="1" dirty="0">
              <a:solidFill>
                <a:srgbClr val="0000FF"/>
              </a:solidFill>
              <a:latin typeface="Times New Roman" pitchFamily="18" charset="0"/>
              <a:cs typeface="Times New Roman" pitchFamily="18" charset="0"/>
            </a:endParaRPr>
          </a:p>
          <a:p>
            <a:pPr marL="342900" indent="-342900" eaLnBrk="0" hangingPunct="0">
              <a:spcBef>
                <a:spcPct val="20000"/>
              </a:spcBef>
            </a:pPr>
            <a:r>
              <a:rPr lang="en-US" altLang="zh-CN" sz="3200" dirty="0">
                <a:latin typeface="Times New Roman" pitchFamily="18" charset="0"/>
                <a:cs typeface="Times New Roman" pitchFamily="18" charset="0"/>
              </a:rPr>
              <a:t>1.4 </a:t>
            </a:r>
            <a:r>
              <a:rPr lang="zh-CN" altLang="en-US" sz="3200" dirty="0">
                <a:latin typeface="Times New Roman" pitchFamily="18" charset="0"/>
                <a:cs typeface="Times New Roman" pitchFamily="18" charset="0"/>
              </a:rPr>
              <a:t>数字图像处理的主要研究</a:t>
            </a:r>
            <a:r>
              <a:rPr lang="zh-CN" altLang="en-US" sz="3200" dirty="0" smtClean="0">
                <a:latin typeface="Times New Roman" pitchFamily="18" charset="0"/>
                <a:cs typeface="Times New Roman" pitchFamily="18" charset="0"/>
              </a:rPr>
              <a:t>内容</a:t>
            </a:r>
            <a:endParaRPr lang="en-US" altLang="zh-CN" sz="3200" dirty="0" smtClean="0">
              <a:latin typeface="Times New Roman" pitchFamily="18" charset="0"/>
              <a:cs typeface="Times New Roman" pitchFamily="18" charset="0"/>
            </a:endParaRPr>
          </a:p>
          <a:p>
            <a:pPr marL="342900" indent="-342900" eaLnBrk="0" hangingPunct="0">
              <a:spcBef>
                <a:spcPct val="20000"/>
              </a:spcBef>
            </a:pPr>
            <a:r>
              <a:rPr lang="en-US" altLang="zh-CN" sz="3200" dirty="0" smtClean="0">
                <a:latin typeface="Times New Roman" pitchFamily="18" charset="0"/>
                <a:cs typeface="Times New Roman" pitchFamily="18" charset="0"/>
              </a:rPr>
              <a:t>1.5 </a:t>
            </a:r>
            <a:r>
              <a:rPr lang="zh-CN" altLang="en-US" sz="3200" dirty="0" smtClean="0">
                <a:latin typeface="Times New Roman" pitchFamily="18" charset="0"/>
                <a:cs typeface="Times New Roman" pitchFamily="18" charset="0"/>
              </a:rPr>
              <a:t>数字图像处理的发展与应用</a:t>
            </a:r>
            <a:endParaRPr lang="en-US" altLang="zh-CN" sz="3200" dirty="0" smtClean="0">
              <a:latin typeface="Times New Roman" pitchFamily="18" charset="0"/>
              <a:cs typeface="Times New Roman" pitchFamily="18" charset="0"/>
            </a:endParaRPr>
          </a:p>
          <a:p>
            <a:pPr marL="342900" indent="-342900" eaLnBrk="0" hangingPunct="0">
              <a:spcBef>
                <a:spcPct val="20000"/>
              </a:spcBef>
            </a:pPr>
            <a:endParaRPr lang="en-US" altLang="zh-CN" sz="3200" dirty="0">
              <a:latin typeface="Times New Roman" pitchFamily="18" charset="0"/>
              <a:cs typeface="Times New Roman" pitchFamily="18" charset="0"/>
            </a:endParaRPr>
          </a:p>
          <a:p>
            <a:pPr marL="342900" indent="-342900" eaLnBrk="0" hangingPunct="0">
              <a:spcBef>
                <a:spcPct val="20000"/>
              </a:spcBef>
              <a:buFont typeface="Arial" pitchFamily="34" charset="0"/>
              <a:buChar char="•"/>
            </a:pPr>
            <a:endParaRPr lang="en-US" altLang="zh-CN" sz="3200" b="1" dirty="0">
              <a:latin typeface="Times New Roman" pitchFamily="18" charset="0"/>
              <a:cs typeface="Times New Roman" pitchFamily="18" charset="0"/>
            </a:endParaRPr>
          </a:p>
          <a:p>
            <a:pPr marL="342900" indent="-342900" eaLnBrk="0" hangingPunct="0">
              <a:spcBef>
                <a:spcPct val="20000"/>
              </a:spcBef>
              <a:buFont typeface="Arial" pitchFamily="34" charset="0"/>
              <a:buChar char="•"/>
            </a:pPr>
            <a:endParaRPr lang="en-US" altLang="zh-CN" sz="3200" b="1" dirty="0">
              <a:latin typeface="Times New Roman" pitchFamily="18" charset="0"/>
              <a:cs typeface="Times New Roman" pitchFamily="18" charset="0"/>
            </a:endParaRPr>
          </a:p>
        </p:txBody>
      </p:sp>
      <p:sp>
        <p:nvSpPr>
          <p:cNvPr id="23556" name="Rectangle 38"/>
          <p:cNvSpPr>
            <a:spLocks noGrp="1" noChangeArrowheads="1"/>
          </p:cNvSpPr>
          <p:nvPr>
            <p:ph type="title" idx="4294967295"/>
          </p:nvPr>
        </p:nvSpPr>
        <p:spPr/>
        <p:txBody>
          <a:bodyPr/>
          <a:lstStyle/>
          <a:p>
            <a:pPr eaLnBrk="1" hangingPunct="1"/>
            <a:r>
              <a:rPr lang="zh-CN" altLang="en-US" b="1" dirty="0" smtClean="0">
                <a:latin typeface="Times New Roman" pitchFamily="18" charset="0"/>
                <a:cs typeface="Times New Roman" pitchFamily="18" charset="0"/>
              </a:rPr>
              <a:t>目  录</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4" descr="n18"/>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pic>
        <p:nvPicPr>
          <p:cNvPr id="33797" name="Picture 5" descr="n14"/>
          <p:cNvPicPr>
            <a:picLocks noChangeAspect="1" noChangeArrowheads="1"/>
          </p:cNvPicPr>
          <p:nvPr/>
        </p:nvPicPr>
        <p:blipFill>
          <a:blip r:embed="rId4" cstate="print"/>
          <a:srcRect/>
          <a:stretch>
            <a:fillRect/>
          </a:stretch>
        </p:blipFill>
        <p:spPr bwMode="auto">
          <a:xfrm>
            <a:off x="0" y="0"/>
            <a:ext cx="9144000" cy="6858000"/>
          </a:xfrm>
          <a:prstGeom prst="rect">
            <a:avLst/>
          </a:prstGeom>
          <a:noFill/>
          <a:ln w="9525">
            <a:noFill/>
            <a:miter lim="800000"/>
            <a:headEnd/>
            <a:tailEnd/>
          </a:ln>
        </p:spPr>
      </p:pic>
      <p:pic>
        <p:nvPicPr>
          <p:cNvPr id="33798" name="Picture 6" descr="n12"/>
          <p:cNvPicPr>
            <a:picLocks noChangeAspect="1" noChangeArrowheads="1"/>
          </p:cNvPicPr>
          <p:nvPr/>
        </p:nvPicPr>
        <p:blipFill>
          <a:blip r:embed="rId5" cstate="print"/>
          <a:srcRect/>
          <a:stretch>
            <a:fillRect/>
          </a:stretch>
        </p:blipFill>
        <p:spPr bwMode="auto">
          <a:xfrm>
            <a:off x="0" y="0"/>
            <a:ext cx="9144000" cy="6858000"/>
          </a:xfrm>
          <a:prstGeom prst="rect">
            <a:avLst/>
          </a:prstGeom>
          <a:noFill/>
          <a:ln w="9525">
            <a:noFill/>
            <a:miter lim="800000"/>
            <a:headEnd/>
            <a:tailEnd/>
          </a:ln>
        </p:spPr>
      </p:pic>
      <p:pic>
        <p:nvPicPr>
          <p:cNvPr id="33799" name="Picture 7" descr="n02"/>
          <p:cNvPicPr>
            <a:picLocks noChangeAspect="1" noChangeArrowheads="1"/>
          </p:cNvPicPr>
          <p:nvPr/>
        </p:nvPicPr>
        <p:blipFill>
          <a:blip r:embed="rId6" cstate="print"/>
          <a:srcRect/>
          <a:stretch>
            <a:fillRect/>
          </a:stretch>
        </p:blipFill>
        <p:spPr bwMode="auto">
          <a:xfrm>
            <a:off x="0" y="0"/>
            <a:ext cx="9144000" cy="6858000"/>
          </a:xfrm>
          <a:prstGeom prst="rect">
            <a:avLst/>
          </a:prstGeom>
          <a:noFill/>
          <a:ln w="9525">
            <a:noFill/>
            <a:miter lim="800000"/>
            <a:headEnd/>
            <a:tailEnd/>
          </a:ln>
        </p:spPr>
      </p:pic>
      <p:pic>
        <p:nvPicPr>
          <p:cNvPr id="33800" name="Picture 8" descr="1534815"/>
          <p:cNvPicPr>
            <a:picLocks noChangeAspect="1" noChangeArrowheads="1"/>
          </p:cNvPicPr>
          <p:nvPr/>
        </p:nvPicPr>
        <p:blipFill>
          <a:blip r:embed="rId7" cstate="print"/>
          <a:srcRect/>
          <a:stretch>
            <a:fillRect/>
          </a:stretch>
        </p:blipFill>
        <p:spPr bwMode="auto">
          <a:xfrm>
            <a:off x="0" y="0"/>
            <a:ext cx="9144000" cy="6858000"/>
          </a:xfrm>
          <a:prstGeom prst="rect">
            <a:avLst/>
          </a:prstGeom>
          <a:noFill/>
          <a:ln w="9525">
            <a:noFill/>
            <a:miter lim="800000"/>
            <a:headEnd/>
            <a:tailEnd/>
          </a:ln>
        </p:spPr>
      </p:pic>
      <p:sp>
        <p:nvSpPr>
          <p:cNvPr id="33801" name="Text Box 9"/>
          <p:cNvSpPr txBox="1">
            <a:spLocks noChangeArrowheads="1"/>
          </p:cNvSpPr>
          <p:nvPr/>
        </p:nvSpPr>
        <p:spPr bwMode="auto">
          <a:xfrm>
            <a:off x="511175" y="3873500"/>
            <a:ext cx="8134350" cy="1739900"/>
          </a:xfrm>
          <a:prstGeom prst="rect">
            <a:avLst/>
          </a:prstGeom>
          <a:noFill/>
          <a:ln w="9525">
            <a:noFill/>
            <a:miter lim="800000"/>
            <a:headEnd/>
            <a:tailEnd/>
          </a:ln>
        </p:spPr>
        <p:txBody>
          <a:bodyPr wrap="none">
            <a:spAutoFit/>
          </a:bodyPr>
          <a:lstStyle/>
          <a:p>
            <a:r>
              <a:rPr kumimoji="1" lang="en-US" altLang="zh-CN" sz="3600">
                <a:solidFill>
                  <a:srgbClr val="FFFF00"/>
                </a:solidFill>
                <a:latin typeface="Arial Black" pitchFamily="34" charset="0"/>
                <a:ea typeface="华文行楷" pitchFamily="2" charset="-122"/>
              </a:rPr>
              <a:t>One picture is worth more than </a:t>
            </a:r>
          </a:p>
          <a:p>
            <a:r>
              <a:rPr kumimoji="1" lang="en-US" altLang="zh-CN" sz="3600">
                <a:solidFill>
                  <a:srgbClr val="FFFF00"/>
                </a:solidFill>
                <a:latin typeface="Arial Black" pitchFamily="34" charset="0"/>
                <a:ea typeface="华文行楷" pitchFamily="2" charset="-122"/>
              </a:rPr>
              <a:t>ten thousand words.</a:t>
            </a:r>
          </a:p>
          <a:p>
            <a:r>
              <a:rPr kumimoji="1" lang="en-US" altLang="zh-CN" sz="3600">
                <a:solidFill>
                  <a:srgbClr val="FFFF00"/>
                </a:solidFill>
                <a:latin typeface="Arial Black" pitchFamily="34" charset="0"/>
                <a:ea typeface="华文行楷" pitchFamily="2" charset="-122"/>
              </a:rPr>
              <a:t>			               Anonymous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 fill="hold">
                                          <p:stCondLst>
                                            <p:cond delay="0"/>
                                          </p:stCondLst>
                                        </p:cTn>
                                        <p:tgtEl>
                                          <p:spTgt spid="33796"/>
                                        </p:tgtEl>
                                        <p:attrNameLst>
                                          <p:attrName>style.visibility</p:attrName>
                                        </p:attrNameLst>
                                      </p:cBhvr>
                                      <p:to>
                                        <p:strVal val="visible"/>
                                      </p:to>
                                    </p:set>
                                    <p:animEffect transition="in" filter="dissolve">
                                      <p:cBhvr>
                                        <p:cTn id="7" dur="500"/>
                                        <p:tgtEl>
                                          <p:spTgt spid="33796"/>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par>
                          <p:cTn id="8" fill="hold">
                            <p:stCondLst>
                              <p:cond delay="1500"/>
                            </p:stCondLst>
                            <p:childTnLst>
                              <p:par>
                                <p:cTn id="9" presetID="4" presetClass="entr" presetSubtype="32" fill="hold" nodeType="afterEffect">
                                  <p:stCondLst>
                                    <p:cond delay="1000"/>
                                  </p:stCondLst>
                                  <p:childTnLst>
                                    <p:set>
                                      <p:cBhvr>
                                        <p:cTn id="10" dur="1" fill="hold">
                                          <p:stCondLst>
                                            <p:cond delay="0"/>
                                          </p:stCondLst>
                                        </p:cTn>
                                        <p:tgtEl>
                                          <p:spTgt spid="33797"/>
                                        </p:tgtEl>
                                        <p:attrNameLst>
                                          <p:attrName>style.visibility</p:attrName>
                                        </p:attrNameLst>
                                      </p:cBhvr>
                                      <p:to>
                                        <p:strVal val="visible"/>
                                      </p:to>
                                    </p:set>
                                    <p:animEffect transition="in" filter="box(out)">
                                      <p:cBhvr>
                                        <p:cTn id="11" dur="500"/>
                                        <p:tgtEl>
                                          <p:spTgt spid="33797"/>
                                        </p:tgtEl>
                                      </p:cBhvr>
                                    </p:animEffect>
                                  </p:childTnLst>
                                  <p:subTnLst>
                                    <p:audio>
                                      <p:cMediaNode>
                                        <p:cTn display="0" masterRel="sameClick">
                                          <p:stCondLst>
                                            <p:cond evt="begin" delay="0">
                                              <p:tn val="9"/>
                                            </p:cond>
                                          </p:stCondLst>
                                          <p:endCondLst>
                                            <p:cond evt="onStopAudio" delay="0">
                                              <p:tgtEl>
                                                <p:sldTgt/>
                                              </p:tgtEl>
                                            </p:cond>
                                          </p:endCondLst>
                                        </p:cTn>
                                        <p:tgtEl>
                                          <p:sndTgt r:embed="rId2" name="camera.wav"/>
                                        </p:tgtEl>
                                      </p:cMediaNode>
                                    </p:audio>
                                  </p:subTnLst>
                                </p:cTn>
                              </p:par>
                            </p:childTnLst>
                          </p:cTn>
                        </p:par>
                        <p:par>
                          <p:cTn id="12" fill="hold">
                            <p:stCondLst>
                              <p:cond delay="3000"/>
                            </p:stCondLst>
                            <p:childTnLst>
                              <p:par>
                                <p:cTn id="13" presetID="4" presetClass="entr" presetSubtype="32" fill="hold" nodeType="afterEffect">
                                  <p:stCondLst>
                                    <p:cond delay="1000"/>
                                  </p:stCondLst>
                                  <p:childTnLst>
                                    <p:set>
                                      <p:cBhvr>
                                        <p:cTn id="14" dur="1" fill="hold">
                                          <p:stCondLst>
                                            <p:cond delay="0"/>
                                          </p:stCondLst>
                                        </p:cTn>
                                        <p:tgtEl>
                                          <p:spTgt spid="33798"/>
                                        </p:tgtEl>
                                        <p:attrNameLst>
                                          <p:attrName>style.visibility</p:attrName>
                                        </p:attrNameLst>
                                      </p:cBhvr>
                                      <p:to>
                                        <p:strVal val="visible"/>
                                      </p:to>
                                    </p:set>
                                    <p:animEffect transition="in" filter="box(out)">
                                      <p:cBhvr>
                                        <p:cTn id="15" dur="500"/>
                                        <p:tgtEl>
                                          <p:spTgt spid="33798"/>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wav"/>
                                        </p:tgtEl>
                                      </p:cMediaNode>
                                    </p:audio>
                                  </p:subTnLst>
                                </p:cTn>
                              </p:par>
                            </p:childTnLst>
                          </p:cTn>
                        </p:par>
                        <p:par>
                          <p:cTn id="16" fill="hold">
                            <p:stCondLst>
                              <p:cond delay="4500"/>
                            </p:stCondLst>
                            <p:childTnLst>
                              <p:par>
                                <p:cTn id="17" presetID="2" presetClass="entr" presetSubtype="8" fill="hold" nodeType="afterEffect">
                                  <p:stCondLst>
                                    <p:cond delay="1000"/>
                                  </p:stCondLst>
                                  <p:childTnLst>
                                    <p:set>
                                      <p:cBhvr>
                                        <p:cTn id="18" dur="1" fill="hold">
                                          <p:stCondLst>
                                            <p:cond delay="0"/>
                                          </p:stCondLst>
                                        </p:cTn>
                                        <p:tgtEl>
                                          <p:spTgt spid="33799"/>
                                        </p:tgtEl>
                                        <p:attrNameLst>
                                          <p:attrName>style.visibility</p:attrName>
                                        </p:attrNameLst>
                                      </p:cBhvr>
                                      <p:to>
                                        <p:strVal val="visible"/>
                                      </p:to>
                                    </p:set>
                                    <p:anim calcmode="lin" valueType="num">
                                      <p:cBhvr additive="base">
                                        <p:cTn id="19" dur="500" fill="hold"/>
                                        <p:tgtEl>
                                          <p:spTgt spid="33799"/>
                                        </p:tgtEl>
                                        <p:attrNameLst>
                                          <p:attrName>ppt_x</p:attrName>
                                        </p:attrNameLst>
                                      </p:cBhvr>
                                      <p:tavLst>
                                        <p:tav tm="0">
                                          <p:val>
                                            <p:strVal val="0-#ppt_w/2"/>
                                          </p:val>
                                        </p:tav>
                                        <p:tav tm="100000">
                                          <p:val>
                                            <p:strVal val="#ppt_x"/>
                                          </p:val>
                                        </p:tav>
                                      </p:tavLst>
                                    </p:anim>
                                    <p:anim calcmode="lin" valueType="num">
                                      <p:cBhvr additive="base">
                                        <p:cTn id="20" dur="500" fill="hold"/>
                                        <p:tgtEl>
                                          <p:spTgt spid="3379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camera.wav"/>
                                        </p:tgtEl>
                                      </p:cMediaNode>
                                    </p:audio>
                                  </p:subTnLst>
                                </p:cTn>
                              </p:par>
                            </p:childTnLst>
                          </p:cTn>
                        </p:par>
                        <p:par>
                          <p:cTn id="21" fill="hold">
                            <p:stCondLst>
                              <p:cond delay="6000"/>
                            </p:stCondLst>
                            <p:childTnLst>
                              <p:par>
                                <p:cTn id="22" presetID="4" presetClass="entr" presetSubtype="32" fill="hold" nodeType="afterEffect">
                                  <p:stCondLst>
                                    <p:cond delay="1000"/>
                                  </p:stCondLst>
                                  <p:childTnLst>
                                    <p:set>
                                      <p:cBhvr>
                                        <p:cTn id="23" dur="1" fill="hold">
                                          <p:stCondLst>
                                            <p:cond delay="0"/>
                                          </p:stCondLst>
                                        </p:cTn>
                                        <p:tgtEl>
                                          <p:spTgt spid="33800"/>
                                        </p:tgtEl>
                                        <p:attrNameLst>
                                          <p:attrName>style.visibility</p:attrName>
                                        </p:attrNameLst>
                                      </p:cBhvr>
                                      <p:to>
                                        <p:strVal val="visible"/>
                                      </p:to>
                                    </p:set>
                                    <p:animEffect transition="in" filter="box(out)">
                                      <p:cBhvr>
                                        <p:cTn id="24" dur="500"/>
                                        <p:tgtEl>
                                          <p:spTgt spid="33800"/>
                                        </p:tgtEl>
                                      </p:cBhvr>
                                    </p:animEffect>
                                  </p:childTnLst>
                                  <p:subTnLst>
                                    <p:audio>
                                      <p:cMediaNode>
                                        <p:cTn display="0" masterRel="sameClick">
                                          <p:stCondLst>
                                            <p:cond evt="begin" delay="0">
                                              <p:tn val="22"/>
                                            </p:cond>
                                          </p:stCondLst>
                                          <p:endCondLst>
                                            <p:cond evt="onStopAudio" delay="0">
                                              <p:tgtEl>
                                                <p:sldTgt/>
                                              </p:tgtEl>
                                            </p:cond>
                                          </p:endCondLst>
                                        </p:cTn>
                                        <p:tgtEl>
                                          <p:sndTgt r:embed="rId2" name="camera.wav"/>
                                        </p:tgtEl>
                                      </p:cMediaNode>
                                    </p:audio>
                                  </p:subTnLst>
                                </p:cTn>
                              </p:par>
                            </p:childTnLst>
                          </p:cTn>
                        </p:par>
                        <p:par>
                          <p:cTn id="25" fill="hold">
                            <p:stCondLst>
                              <p:cond delay="7500"/>
                            </p:stCondLst>
                            <p:childTnLst>
                              <p:par>
                                <p:cTn id="26" presetID="4" presetClass="entr" presetSubtype="32" fill="hold" grpId="0" nodeType="afterEffect">
                                  <p:stCondLst>
                                    <p:cond delay="1000"/>
                                  </p:stCondLst>
                                  <p:childTnLst>
                                    <p:set>
                                      <p:cBhvr>
                                        <p:cTn id="27" dur="1" fill="hold">
                                          <p:stCondLst>
                                            <p:cond delay="0"/>
                                          </p:stCondLst>
                                        </p:cTn>
                                        <p:tgtEl>
                                          <p:spTgt spid="33801">
                                            <p:txEl>
                                              <p:pRg st="0" end="0"/>
                                            </p:txEl>
                                          </p:spTgt>
                                        </p:tgtEl>
                                        <p:attrNameLst>
                                          <p:attrName>style.visibility</p:attrName>
                                        </p:attrNameLst>
                                      </p:cBhvr>
                                      <p:to>
                                        <p:strVal val="visible"/>
                                      </p:to>
                                    </p:set>
                                    <p:animEffect transition="in" filter="box(out)">
                                      <p:cBhvr>
                                        <p:cTn id="28" dur="500"/>
                                        <p:tgtEl>
                                          <p:spTgt spid="33801">
                                            <p:txEl>
                                              <p:pRg st="0" end="0"/>
                                            </p:txEl>
                                          </p:spTgt>
                                        </p:tgtEl>
                                      </p:cBhvr>
                                    </p:animEffect>
                                  </p:childTnLst>
                                  <p:subTnLst>
                                    <p:audio>
                                      <p:cMediaNode>
                                        <p:cTn display="0" masterRel="sameClick">
                                          <p:stCondLst>
                                            <p:cond evt="begin" delay="0">
                                              <p:tn val="26"/>
                                            </p:cond>
                                          </p:stCondLst>
                                          <p:endCondLst>
                                            <p:cond evt="onStopAudio" delay="0">
                                              <p:tgtEl>
                                                <p:sldTgt/>
                                              </p:tgtEl>
                                            </p:cond>
                                          </p:endCondLst>
                                        </p:cTn>
                                        <p:tgtEl>
                                          <p:sndTgt r:embed="rId2" name="camera.wav"/>
                                        </p:tgtEl>
                                      </p:cMediaNode>
                                    </p:audio>
                                  </p:subTnLst>
                                </p:cTn>
                              </p:par>
                            </p:childTnLst>
                          </p:cTn>
                        </p:par>
                        <p:par>
                          <p:cTn id="29" fill="hold">
                            <p:stCondLst>
                              <p:cond delay="9000"/>
                            </p:stCondLst>
                            <p:childTnLst>
                              <p:par>
                                <p:cTn id="30" presetID="4" presetClass="entr" presetSubtype="32" fill="hold" grpId="0" nodeType="afterEffect">
                                  <p:stCondLst>
                                    <p:cond delay="1000"/>
                                  </p:stCondLst>
                                  <p:childTnLst>
                                    <p:set>
                                      <p:cBhvr>
                                        <p:cTn id="31" dur="1" fill="hold">
                                          <p:stCondLst>
                                            <p:cond delay="0"/>
                                          </p:stCondLst>
                                        </p:cTn>
                                        <p:tgtEl>
                                          <p:spTgt spid="33801">
                                            <p:txEl>
                                              <p:pRg st="1" end="1"/>
                                            </p:txEl>
                                          </p:spTgt>
                                        </p:tgtEl>
                                        <p:attrNameLst>
                                          <p:attrName>style.visibility</p:attrName>
                                        </p:attrNameLst>
                                      </p:cBhvr>
                                      <p:to>
                                        <p:strVal val="visible"/>
                                      </p:to>
                                    </p:set>
                                    <p:animEffect transition="in" filter="box(out)">
                                      <p:cBhvr>
                                        <p:cTn id="32" dur="500"/>
                                        <p:tgtEl>
                                          <p:spTgt spid="33801">
                                            <p:txEl>
                                              <p:pRg st="1" end="1"/>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wav"/>
                                        </p:tgtEl>
                                      </p:cMediaNode>
                                    </p:audio>
                                  </p:subTnLst>
                                </p:cTn>
                              </p:par>
                            </p:childTnLst>
                          </p:cTn>
                        </p:par>
                        <p:par>
                          <p:cTn id="33" fill="hold">
                            <p:stCondLst>
                              <p:cond delay="10500"/>
                            </p:stCondLst>
                            <p:childTnLst>
                              <p:par>
                                <p:cTn id="34" presetID="4" presetClass="entr" presetSubtype="32" fill="hold" grpId="0" nodeType="afterEffect">
                                  <p:stCondLst>
                                    <p:cond delay="1000"/>
                                  </p:stCondLst>
                                  <p:childTnLst>
                                    <p:set>
                                      <p:cBhvr>
                                        <p:cTn id="35" dur="1" fill="hold">
                                          <p:stCondLst>
                                            <p:cond delay="0"/>
                                          </p:stCondLst>
                                        </p:cTn>
                                        <p:tgtEl>
                                          <p:spTgt spid="33801">
                                            <p:txEl>
                                              <p:pRg st="2" end="2"/>
                                            </p:txEl>
                                          </p:spTgt>
                                        </p:tgtEl>
                                        <p:attrNameLst>
                                          <p:attrName>style.visibility</p:attrName>
                                        </p:attrNameLst>
                                      </p:cBhvr>
                                      <p:to>
                                        <p:strVal val="visible"/>
                                      </p:to>
                                    </p:set>
                                    <p:animEffect transition="in" filter="box(out)">
                                      <p:cBhvr>
                                        <p:cTn id="36" dur="500"/>
                                        <p:tgtEl>
                                          <p:spTgt spid="33801">
                                            <p:txEl>
                                              <p:pRg st="2" end="2"/>
                                            </p:txEl>
                                          </p:spTgt>
                                        </p:tgtEl>
                                      </p:cBhvr>
                                    </p:animEffect>
                                  </p:childTnLst>
                                  <p:subTnLst>
                                    <p:audio>
                                      <p:cMediaNode>
                                        <p:cTn display="0" masterRel="sameClick">
                                          <p:stCondLst>
                                            <p:cond evt="begin" delay="0">
                                              <p:tn val="34"/>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1" grpId="0" build="p" autoUpdateAnimBg="0" advAuto="100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755650" y="404813"/>
            <a:ext cx="7772400" cy="576262"/>
          </a:xfrm>
          <a:prstGeom prst="rect">
            <a:avLst/>
          </a:prstGeom>
          <a:noFill/>
          <a:ln w="9525">
            <a:noFill/>
            <a:miter lim="800000"/>
            <a:headEnd/>
            <a:tailEnd/>
          </a:ln>
        </p:spPr>
        <p:txBody>
          <a:bodyPr anchor="ctr"/>
          <a:lstStyle/>
          <a:p>
            <a:pPr algn="ctr"/>
            <a:endParaRPr lang="zh-CN" altLang="en-US" sz="4400" b="1">
              <a:solidFill>
                <a:schemeClr val="bg1"/>
              </a:solidFill>
              <a:latin typeface="Times New Roman" pitchFamily="18" charset="0"/>
              <a:cs typeface="Times New Roman" pitchFamily="18" charset="0"/>
            </a:endParaRPr>
          </a:p>
        </p:txBody>
      </p:sp>
      <p:sp>
        <p:nvSpPr>
          <p:cNvPr id="25603" name="Rectangle 3"/>
          <p:cNvSpPr>
            <a:spLocks noChangeArrowheads="1"/>
          </p:cNvSpPr>
          <p:nvPr/>
        </p:nvSpPr>
        <p:spPr bwMode="auto">
          <a:xfrm>
            <a:off x="714375" y="1571625"/>
            <a:ext cx="7745413" cy="3744913"/>
          </a:xfrm>
          <a:prstGeom prst="rect">
            <a:avLst/>
          </a:prstGeom>
          <a:noFill/>
          <a:ln w="9525">
            <a:noFill/>
            <a:miter lim="800000"/>
            <a:headEnd/>
            <a:tailEnd/>
          </a:ln>
        </p:spPr>
        <p:txBody>
          <a:bodyPr/>
          <a:lstStyle/>
          <a:p>
            <a:pPr marL="342900" indent="-342900" eaLnBrk="0" hangingPunct="0">
              <a:spcBef>
                <a:spcPct val="20000"/>
              </a:spcBef>
            </a:pPr>
            <a:endParaRPr lang="en-US" altLang="zh-CN" sz="3200" b="1">
              <a:latin typeface="Times New Roman" pitchFamily="18" charset="0"/>
              <a:cs typeface="Times New Roman" pitchFamily="18" charset="0"/>
            </a:endParaRPr>
          </a:p>
        </p:txBody>
      </p:sp>
      <p:sp>
        <p:nvSpPr>
          <p:cNvPr id="25604" name="Rectangle 38"/>
          <p:cNvSpPr>
            <a:spLocks noGrp="1" noChangeArrowheads="1"/>
          </p:cNvSpPr>
          <p:nvPr>
            <p:ph type="title" idx="4294967295"/>
          </p:nvPr>
        </p:nvSpPr>
        <p:spPr/>
        <p:txBody>
          <a:bodyPr/>
          <a:lstStyle/>
          <a:p>
            <a:pPr eaLnBrk="1" hangingPunct="1"/>
            <a:r>
              <a:rPr lang="en-US" altLang="zh-CN" dirty="0" smtClean="0">
                <a:latin typeface="Times New Roman" pitchFamily="18" charset="0"/>
                <a:cs typeface="Times New Roman" pitchFamily="18" charset="0"/>
              </a:rPr>
              <a:t>1.3</a:t>
            </a:r>
            <a:r>
              <a:rPr lang="en-US" altLang="zh-CN" b="1" dirty="0" smtClean="0">
                <a:latin typeface="Times New Roman" pitchFamily="18" charset="0"/>
                <a:cs typeface="Times New Roman" pitchFamily="18" charset="0"/>
              </a:rPr>
              <a:t> </a:t>
            </a:r>
            <a:r>
              <a:rPr lang="zh-CN" altLang="en-US" b="1" dirty="0" smtClean="0">
                <a:latin typeface="Times New Roman" pitchFamily="18" charset="0"/>
                <a:cs typeface="Times New Roman" pitchFamily="18" charset="0"/>
              </a:rPr>
              <a:t>数字图像处理系统结构</a:t>
            </a:r>
          </a:p>
        </p:txBody>
      </p:sp>
      <p:pic>
        <p:nvPicPr>
          <p:cNvPr id="25605" name="Picture 2"/>
          <p:cNvPicPr>
            <a:picLocks noChangeAspect="1" noChangeArrowheads="1"/>
          </p:cNvPicPr>
          <p:nvPr/>
        </p:nvPicPr>
        <p:blipFill>
          <a:blip r:embed="rId2" cstate="print"/>
          <a:srcRect/>
          <a:stretch>
            <a:fillRect/>
          </a:stretch>
        </p:blipFill>
        <p:spPr bwMode="auto">
          <a:xfrm>
            <a:off x="684213" y="1557338"/>
            <a:ext cx="7720012" cy="34559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0" y="1"/>
            <a:ext cx="8748713" cy="1340768"/>
          </a:xfrm>
          <a:ln>
            <a:solidFill>
              <a:schemeClr val="bg1"/>
            </a:solidFill>
          </a:ln>
        </p:spPr>
        <p:txBody>
          <a:bodyPr/>
          <a:lstStyle/>
          <a:p>
            <a:pPr eaLnBrk="1" hangingPunct="1"/>
            <a:r>
              <a:rPr lang="en-US" altLang="zh-CN" sz="3600" dirty="0" smtClean="0">
                <a:latin typeface="Times New Roman" pitchFamily="18" charset="0"/>
                <a:ea typeface="+mn-ea"/>
                <a:cs typeface="Times New Roman" pitchFamily="18" charset="0"/>
              </a:rPr>
              <a:t>Components of an Image Processing System</a:t>
            </a:r>
            <a:br>
              <a:rPr lang="en-US" altLang="zh-CN" sz="3600" dirty="0" smtClean="0">
                <a:latin typeface="Times New Roman" pitchFamily="18" charset="0"/>
                <a:ea typeface="+mn-ea"/>
                <a:cs typeface="Times New Roman" pitchFamily="18" charset="0"/>
              </a:rPr>
            </a:br>
            <a:r>
              <a:rPr lang="zh-CN" altLang="en-US" sz="3600" b="1" dirty="0" smtClean="0">
                <a:latin typeface="Times New Roman" pitchFamily="18" charset="0"/>
                <a:ea typeface="+mn-ea"/>
                <a:cs typeface="Times New Roman" pitchFamily="18" charset="0"/>
              </a:rPr>
              <a:t>数字图像处理系统简介</a:t>
            </a:r>
          </a:p>
        </p:txBody>
      </p:sp>
      <p:sp>
        <p:nvSpPr>
          <p:cNvPr id="798723" name="Text Box 3"/>
          <p:cNvSpPr txBox="1">
            <a:spLocks noChangeArrowheads="1"/>
          </p:cNvSpPr>
          <p:nvPr/>
        </p:nvSpPr>
        <p:spPr bwMode="auto">
          <a:xfrm>
            <a:off x="622300" y="1619250"/>
            <a:ext cx="5519460" cy="1077218"/>
          </a:xfrm>
          <a:prstGeom prst="rect">
            <a:avLst/>
          </a:prstGeom>
          <a:solidFill>
            <a:schemeClr val="bg1"/>
          </a:solidFill>
          <a:ln w="57150" cmpd="thickThin">
            <a:solidFill>
              <a:schemeClr val="tx1"/>
            </a:solidFill>
            <a:miter lim="800000"/>
            <a:headEnd/>
            <a:tailEnd/>
          </a:ln>
        </p:spPr>
        <p:txBody>
          <a:bodyPr wrap="none">
            <a:spAutoFit/>
          </a:bodyPr>
          <a:lstStyle/>
          <a:p>
            <a:r>
              <a:rPr kumimoji="1" lang="en-US" altLang="zh-CN" sz="3200" dirty="0">
                <a:latin typeface="Times New Roman" pitchFamily="18" charset="0"/>
                <a:ea typeface="+mn-ea"/>
                <a:cs typeface="Times New Roman" pitchFamily="18" charset="0"/>
              </a:rPr>
              <a:t>Input and digitizing equipments</a:t>
            </a:r>
          </a:p>
          <a:p>
            <a:r>
              <a:rPr kumimoji="1" lang="zh-CN" altLang="en-US" sz="3200" dirty="0">
                <a:latin typeface="Times New Roman" pitchFamily="18" charset="0"/>
                <a:ea typeface="+mn-ea"/>
                <a:cs typeface="Times New Roman" pitchFamily="18" charset="0"/>
              </a:rPr>
              <a:t>输入及数字化设备（有哪些）</a:t>
            </a:r>
          </a:p>
        </p:txBody>
      </p:sp>
      <p:sp>
        <p:nvSpPr>
          <p:cNvPr id="798724" name="Text Box 4"/>
          <p:cNvSpPr txBox="1">
            <a:spLocks noChangeArrowheads="1"/>
          </p:cNvSpPr>
          <p:nvPr/>
        </p:nvSpPr>
        <p:spPr bwMode="auto">
          <a:xfrm>
            <a:off x="2493714" y="3476625"/>
            <a:ext cx="3137397" cy="1077218"/>
          </a:xfrm>
          <a:prstGeom prst="rect">
            <a:avLst/>
          </a:prstGeom>
          <a:solidFill>
            <a:schemeClr val="bg1"/>
          </a:solidFill>
          <a:ln w="57150" cmpd="thickThin">
            <a:solidFill>
              <a:schemeClr val="tx1"/>
            </a:solidFill>
            <a:miter lim="800000"/>
            <a:headEnd/>
            <a:tailEnd/>
          </a:ln>
        </p:spPr>
        <p:txBody>
          <a:bodyPr wrap="none">
            <a:spAutoFit/>
          </a:bodyPr>
          <a:lstStyle/>
          <a:p>
            <a:pPr algn="ctr"/>
            <a:r>
              <a:rPr kumimoji="1" lang="en-US" altLang="zh-CN" sz="3200" dirty="0">
                <a:latin typeface="Times New Roman" pitchFamily="18" charset="0"/>
                <a:ea typeface="+mn-ea"/>
                <a:cs typeface="Times New Roman" pitchFamily="18" charset="0"/>
              </a:rPr>
              <a:t>Computer System</a:t>
            </a:r>
          </a:p>
          <a:p>
            <a:pPr algn="ctr"/>
            <a:r>
              <a:rPr kumimoji="1" lang="zh-CN" altLang="en-US" sz="3200" dirty="0">
                <a:latin typeface="Times New Roman" pitchFamily="18" charset="0"/>
                <a:ea typeface="+mn-ea"/>
                <a:cs typeface="Times New Roman" pitchFamily="18" charset="0"/>
              </a:rPr>
              <a:t>计算机系统</a:t>
            </a:r>
          </a:p>
        </p:txBody>
      </p:sp>
      <p:sp>
        <p:nvSpPr>
          <p:cNvPr id="798725" name="Text Box 5"/>
          <p:cNvSpPr txBox="1">
            <a:spLocks noChangeArrowheads="1"/>
          </p:cNvSpPr>
          <p:nvPr/>
        </p:nvSpPr>
        <p:spPr bwMode="auto">
          <a:xfrm>
            <a:off x="3242979" y="5516563"/>
            <a:ext cx="5442516" cy="1077218"/>
          </a:xfrm>
          <a:prstGeom prst="rect">
            <a:avLst/>
          </a:prstGeom>
          <a:solidFill>
            <a:schemeClr val="bg1"/>
          </a:solidFill>
          <a:ln w="57150" cmpd="thickThin">
            <a:solidFill>
              <a:schemeClr val="tx1"/>
            </a:solidFill>
            <a:miter lim="800000"/>
            <a:headEnd/>
            <a:tailEnd/>
          </a:ln>
        </p:spPr>
        <p:txBody>
          <a:bodyPr wrap="none">
            <a:spAutoFit/>
          </a:bodyPr>
          <a:lstStyle/>
          <a:p>
            <a:pPr algn="ctr"/>
            <a:r>
              <a:rPr kumimoji="1" lang="en-US" altLang="zh-CN" sz="3200" dirty="0">
                <a:latin typeface="Times New Roman" pitchFamily="18" charset="0"/>
                <a:ea typeface="+mn-ea"/>
                <a:cs typeface="Times New Roman" pitchFamily="18" charset="0"/>
              </a:rPr>
              <a:t>Display and Record equipments</a:t>
            </a:r>
          </a:p>
          <a:p>
            <a:pPr algn="ctr"/>
            <a:r>
              <a:rPr kumimoji="1" lang="zh-CN" altLang="en-US" sz="3200" dirty="0">
                <a:latin typeface="Times New Roman" pitchFamily="18" charset="0"/>
                <a:ea typeface="+mn-ea"/>
                <a:cs typeface="Times New Roman" pitchFamily="18" charset="0"/>
              </a:rPr>
              <a:t>显示及记录设备（有哪些）</a:t>
            </a:r>
          </a:p>
        </p:txBody>
      </p:sp>
      <p:sp>
        <p:nvSpPr>
          <p:cNvPr id="798726" name="Line 6"/>
          <p:cNvSpPr>
            <a:spLocks noChangeShapeType="1"/>
          </p:cNvSpPr>
          <p:nvPr/>
        </p:nvSpPr>
        <p:spPr bwMode="auto">
          <a:xfrm>
            <a:off x="2916238" y="2855342"/>
            <a:ext cx="735012" cy="501650"/>
          </a:xfrm>
          <a:prstGeom prst="line">
            <a:avLst/>
          </a:prstGeom>
          <a:noFill/>
          <a:ln w="31750">
            <a:solidFill>
              <a:schemeClr val="tx1"/>
            </a:solidFill>
            <a:round/>
            <a:headEnd/>
            <a:tailEnd type="stealth" w="sm" len="lg"/>
          </a:ln>
        </p:spPr>
        <p:txBody>
          <a:bodyPr>
            <a:spAutoFit/>
          </a:bodyPr>
          <a:lstStyle/>
          <a:p>
            <a:endParaRPr lang="zh-CN" altLang="en-US">
              <a:latin typeface="Times New Roman" pitchFamily="18" charset="0"/>
              <a:ea typeface="+mn-ea"/>
              <a:cs typeface="Times New Roman" pitchFamily="18" charset="0"/>
            </a:endParaRPr>
          </a:p>
        </p:txBody>
      </p:sp>
      <p:sp>
        <p:nvSpPr>
          <p:cNvPr id="798727" name="Line 7"/>
          <p:cNvSpPr>
            <a:spLocks noChangeShapeType="1"/>
          </p:cNvSpPr>
          <p:nvPr/>
        </p:nvSpPr>
        <p:spPr bwMode="auto">
          <a:xfrm>
            <a:off x="4499992" y="4734024"/>
            <a:ext cx="963613" cy="711200"/>
          </a:xfrm>
          <a:prstGeom prst="line">
            <a:avLst/>
          </a:prstGeom>
          <a:noFill/>
          <a:ln w="31750">
            <a:solidFill>
              <a:schemeClr val="tx1"/>
            </a:solidFill>
            <a:round/>
            <a:headEnd/>
            <a:tailEnd type="stealth" w="sm" len="lg"/>
          </a:ln>
        </p:spPr>
        <p:txBody>
          <a:bodyPr>
            <a:spAutoFit/>
          </a:bodyPr>
          <a:lstStyle/>
          <a:p>
            <a:endParaRPr lang="zh-CN" altLang="en-US">
              <a:latin typeface="Times New Roman" pitchFamily="18" charset="0"/>
              <a:ea typeface="+mn-ea"/>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798723"/>
                                        </p:tgtEl>
                                        <p:attrNameLst>
                                          <p:attrName>style.visibility</p:attrName>
                                        </p:attrNameLst>
                                      </p:cBhvr>
                                      <p:to>
                                        <p:strVal val="visible"/>
                                      </p:to>
                                    </p:set>
                                    <p:animEffect transition="in" filter="blinds(vertical)">
                                      <p:cBhvr>
                                        <p:cTn id="7" dur="500"/>
                                        <p:tgtEl>
                                          <p:spTgt spid="798723"/>
                                        </p:tgtEl>
                                      </p:cBhvr>
                                    </p:animEffect>
                                  </p:childTnLst>
                                </p:cTn>
                              </p:par>
                            </p:childTnLst>
                          </p:cTn>
                        </p:par>
                        <p:par>
                          <p:cTn id="8" fill="hold">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798726"/>
                                        </p:tgtEl>
                                        <p:attrNameLst>
                                          <p:attrName>style.visibility</p:attrName>
                                        </p:attrNameLst>
                                      </p:cBhvr>
                                      <p:to>
                                        <p:strVal val="visible"/>
                                      </p:to>
                                    </p:set>
                                    <p:animEffect transition="in" filter="blinds(vertical)">
                                      <p:cBhvr>
                                        <p:cTn id="11" dur="500"/>
                                        <p:tgtEl>
                                          <p:spTgt spid="798726"/>
                                        </p:tgtEl>
                                      </p:cBhvr>
                                    </p:animEffect>
                                  </p:childTnLst>
                                </p:cTn>
                              </p:par>
                            </p:childTnLst>
                          </p:cTn>
                        </p:par>
                        <p:par>
                          <p:cTn id="12" fill="hold">
                            <p:stCondLst>
                              <p:cond delay="1000"/>
                            </p:stCondLst>
                            <p:childTnLst>
                              <p:par>
                                <p:cTn id="13" presetID="3" presetClass="entr" presetSubtype="5" fill="hold" grpId="0" nodeType="afterEffect">
                                  <p:stCondLst>
                                    <p:cond delay="0"/>
                                  </p:stCondLst>
                                  <p:childTnLst>
                                    <p:set>
                                      <p:cBhvr>
                                        <p:cTn id="14" dur="1" fill="hold">
                                          <p:stCondLst>
                                            <p:cond delay="0"/>
                                          </p:stCondLst>
                                        </p:cTn>
                                        <p:tgtEl>
                                          <p:spTgt spid="798724"/>
                                        </p:tgtEl>
                                        <p:attrNameLst>
                                          <p:attrName>style.visibility</p:attrName>
                                        </p:attrNameLst>
                                      </p:cBhvr>
                                      <p:to>
                                        <p:strVal val="visible"/>
                                      </p:to>
                                    </p:set>
                                    <p:animEffect transition="in" filter="blinds(vertical)">
                                      <p:cBhvr>
                                        <p:cTn id="15" dur="500"/>
                                        <p:tgtEl>
                                          <p:spTgt spid="798724"/>
                                        </p:tgtEl>
                                      </p:cBhvr>
                                    </p:animEffect>
                                  </p:childTnLst>
                                </p:cTn>
                              </p:par>
                            </p:childTnLst>
                          </p:cTn>
                        </p:par>
                        <p:par>
                          <p:cTn id="16" fill="hold">
                            <p:stCondLst>
                              <p:cond delay="1500"/>
                            </p:stCondLst>
                            <p:childTnLst>
                              <p:par>
                                <p:cTn id="17" presetID="3" presetClass="entr" presetSubtype="5" fill="hold" grpId="0" nodeType="afterEffect">
                                  <p:stCondLst>
                                    <p:cond delay="0"/>
                                  </p:stCondLst>
                                  <p:childTnLst>
                                    <p:set>
                                      <p:cBhvr>
                                        <p:cTn id="18" dur="1" fill="hold">
                                          <p:stCondLst>
                                            <p:cond delay="0"/>
                                          </p:stCondLst>
                                        </p:cTn>
                                        <p:tgtEl>
                                          <p:spTgt spid="798727"/>
                                        </p:tgtEl>
                                        <p:attrNameLst>
                                          <p:attrName>style.visibility</p:attrName>
                                        </p:attrNameLst>
                                      </p:cBhvr>
                                      <p:to>
                                        <p:strVal val="visible"/>
                                      </p:to>
                                    </p:set>
                                    <p:animEffect transition="in" filter="blinds(vertical)">
                                      <p:cBhvr>
                                        <p:cTn id="19" dur="500"/>
                                        <p:tgtEl>
                                          <p:spTgt spid="798727"/>
                                        </p:tgtEl>
                                      </p:cBhvr>
                                    </p:animEffect>
                                  </p:childTnLst>
                                </p:cTn>
                              </p:par>
                            </p:childTnLst>
                          </p:cTn>
                        </p:par>
                        <p:par>
                          <p:cTn id="20" fill="hold">
                            <p:stCondLst>
                              <p:cond delay="2000"/>
                            </p:stCondLst>
                            <p:childTnLst>
                              <p:par>
                                <p:cTn id="21" presetID="3" presetClass="entr" presetSubtype="5" fill="hold" grpId="0" nodeType="afterEffect">
                                  <p:stCondLst>
                                    <p:cond delay="0"/>
                                  </p:stCondLst>
                                  <p:childTnLst>
                                    <p:set>
                                      <p:cBhvr>
                                        <p:cTn id="22" dur="1" fill="hold">
                                          <p:stCondLst>
                                            <p:cond delay="0"/>
                                          </p:stCondLst>
                                        </p:cTn>
                                        <p:tgtEl>
                                          <p:spTgt spid="798725"/>
                                        </p:tgtEl>
                                        <p:attrNameLst>
                                          <p:attrName>style.visibility</p:attrName>
                                        </p:attrNameLst>
                                      </p:cBhvr>
                                      <p:to>
                                        <p:strVal val="visible"/>
                                      </p:to>
                                    </p:set>
                                    <p:animEffect transition="in" filter="blinds(vertical)">
                                      <p:cBhvr>
                                        <p:cTn id="23" dur="500"/>
                                        <p:tgtEl>
                                          <p:spTgt spid="798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23" grpId="0" animBg="1" autoUpdateAnimBg="0"/>
      <p:bldP spid="798724" grpId="0" animBg="1" autoUpdateAnimBg="0"/>
      <p:bldP spid="798725" grpId="0" animBg="1" autoUpdateAnimBg="0"/>
      <p:bldP spid="798726" grpId="0" animBg="1"/>
      <p:bldP spid="7987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sz="half" idx="1"/>
          </p:nvPr>
        </p:nvSpPr>
        <p:spPr>
          <a:xfrm>
            <a:off x="436884" y="1338263"/>
            <a:ext cx="4016375" cy="4114800"/>
          </a:xfrm>
        </p:spPr>
        <p:txBody>
          <a:bodyPr/>
          <a:lstStyle/>
          <a:p>
            <a:pPr eaLnBrk="1" hangingPunct="1">
              <a:lnSpc>
                <a:spcPct val="90000"/>
              </a:lnSpc>
              <a:spcBef>
                <a:spcPct val="0"/>
              </a:spcBef>
              <a:buFontTx/>
              <a:buNone/>
            </a:pPr>
            <a:r>
              <a:rPr kumimoji="1" lang="en-US" altLang="zh-CN" sz="3200" dirty="0" smtClean="0">
                <a:latin typeface="Times New Roman" pitchFamily="18" charset="0"/>
                <a:cs typeface="Times New Roman" pitchFamily="18" charset="0"/>
              </a:rPr>
              <a:t>Input and Digitizing Equipments</a:t>
            </a:r>
          </a:p>
          <a:p>
            <a:pPr eaLnBrk="1" hangingPunct="1">
              <a:lnSpc>
                <a:spcPct val="90000"/>
              </a:lnSpc>
              <a:spcBef>
                <a:spcPct val="0"/>
              </a:spcBef>
              <a:buFontTx/>
              <a:buNone/>
            </a:pPr>
            <a:r>
              <a:rPr lang="zh-CN" altLang="en-US" sz="3200" b="1" dirty="0" smtClean="0">
                <a:solidFill>
                  <a:srgbClr val="0000FF"/>
                </a:solidFill>
                <a:latin typeface="Times New Roman" pitchFamily="18" charset="0"/>
                <a:cs typeface="Times New Roman" pitchFamily="18" charset="0"/>
              </a:rPr>
              <a:t>输入及数字化设备</a:t>
            </a:r>
          </a:p>
          <a:p>
            <a:pPr eaLnBrk="1" hangingPunct="1">
              <a:lnSpc>
                <a:spcPct val="90000"/>
              </a:lnSpc>
              <a:spcBef>
                <a:spcPct val="0"/>
              </a:spcBef>
            </a:pPr>
            <a:r>
              <a:rPr lang="zh-CN" altLang="en-US" dirty="0" smtClean="0">
                <a:latin typeface="Times New Roman" pitchFamily="18" charset="0"/>
                <a:cs typeface="Times New Roman" pitchFamily="18" charset="0"/>
              </a:rPr>
              <a:t>摄象机</a:t>
            </a:r>
          </a:p>
          <a:p>
            <a:pPr eaLnBrk="1" hangingPunct="1">
              <a:lnSpc>
                <a:spcPct val="90000"/>
              </a:lnSpc>
              <a:spcBef>
                <a:spcPct val="0"/>
              </a:spcBef>
            </a:pPr>
            <a:r>
              <a:rPr lang="zh-CN" altLang="en-US" dirty="0" smtClean="0">
                <a:latin typeface="Times New Roman" pitchFamily="18" charset="0"/>
                <a:cs typeface="Times New Roman" pitchFamily="18" charset="0"/>
              </a:rPr>
              <a:t>鼓式扫描器</a:t>
            </a:r>
          </a:p>
          <a:p>
            <a:pPr eaLnBrk="1" hangingPunct="1">
              <a:lnSpc>
                <a:spcPct val="90000"/>
              </a:lnSpc>
              <a:spcBef>
                <a:spcPct val="0"/>
              </a:spcBef>
            </a:pPr>
            <a:r>
              <a:rPr lang="zh-CN" altLang="en-US" dirty="0" smtClean="0">
                <a:latin typeface="Times New Roman" pitchFamily="18" charset="0"/>
                <a:cs typeface="Times New Roman" pitchFamily="18" charset="0"/>
              </a:rPr>
              <a:t>平台式光密度计</a:t>
            </a:r>
          </a:p>
          <a:p>
            <a:pPr eaLnBrk="1" hangingPunct="1">
              <a:lnSpc>
                <a:spcPct val="90000"/>
              </a:lnSpc>
              <a:spcBef>
                <a:spcPct val="0"/>
              </a:spcBef>
            </a:pPr>
            <a:r>
              <a:rPr lang="zh-CN" altLang="en-US" dirty="0" smtClean="0">
                <a:latin typeface="Times New Roman" pitchFamily="18" charset="0"/>
                <a:cs typeface="Times New Roman" pitchFamily="18" charset="0"/>
              </a:rPr>
              <a:t>视频卡</a:t>
            </a:r>
          </a:p>
          <a:p>
            <a:pPr eaLnBrk="1" hangingPunct="1">
              <a:lnSpc>
                <a:spcPct val="90000"/>
              </a:lnSpc>
              <a:spcBef>
                <a:spcPct val="0"/>
              </a:spcBef>
            </a:pPr>
            <a:r>
              <a:rPr lang="zh-CN" altLang="en-US" dirty="0" smtClean="0">
                <a:latin typeface="Times New Roman" pitchFamily="18" charset="0"/>
                <a:cs typeface="Times New Roman" pitchFamily="18" charset="0"/>
              </a:rPr>
              <a:t>扫描仪</a:t>
            </a:r>
          </a:p>
          <a:p>
            <a:pPr eaLnBrk="1" hangingPunct="1">
              <a:lnSpc>
                <a:spcPct val="90000"/>
              </a:lnSpc>
              <a:spcBef>
                <a:spcPct val="0"/>
              </a:spcBef>
            </a:pPr>
            <a:r>
              <a:rPr lang="zh-CN" altLang="en-US" dirty="0" smtClean="0">
                <a:latin typeface="Times New Roman" pitchFamily="18" charset="0"/>
                <a:cs typeface="Times New Roman" pitchFamily="18" charset="0"/>
              </a:rPr>
              <a:t>数码相机</a:t>
            </a:r>
          </a:p>
          <a:p>
            <a:pPr eaLnBrk="1" hangingPunct="1">
              <a:lnSpc>
                <a:spcPct val="90000"/>
              </a:lnSpc>
              <a:spcBef>
                <a:spcPct val="0"/>
              </a:spcBef>
            </a:pPr>
            <a:r>
              <a:rPr lang="en-US" altLang="zh-CN" dirty="0" smtClean="0">
                <a:latin typeface="Times New Roman" pitchFamily="18" charset="0"/>
                <a:cs typeface="Times New Roman" pitchFamily="18" charset="0"/>
              </a:rPr>
              <a:t>DV</a:t>
            </a:r>
          </a:p>
        </p:txBody>
      </p:sp>
      <p:sp>
        <p:nvSpPr>
          <p:cNvPr id="27651" name="Rectangle 3"/>
          <p:cNvSpPr>
            <a:spLocks noGrp="1" noChangeArrowheads="1"/>
          </p:cNvSpPr>
          <p:nvPr>
            <p:ph type="body" sz="half" idx="2"/>
          </p:nvPr>
        </p:nvSpPr>
        <p:spPr>
          <a:xfrm>
            <a:off x="4458022" y="1323975"/>
            <a:ext cx="4362450" cy="5067300"/>
          </a:xfrm>
        </p:spPr>
        <p:txBody>
          <a:bodyPr/>
          <a:lstStyle/>
          <a:p>
            <a:pPr eaLnBrk="1" hangingPunct="1">
              <a:lnSpc>
                <a:spcPct val="90000"/>
              </a:lnSpc>
              <a:spcBef>
                <a:spcPct val="0"/>
              </a:spcBef>
              <a:buFontTx/>
              <a:buNone/>
            </a:pPr>
            <a:r>
              <a:rPr kumimoji="1" lang="en-US" altLang="zh-CN" sz="3200" dirty="0" smtClean="0">
                <a:latin typeface="Times New Roman" pitchFamily="18" charset="0"/>
                <a:cs typeface="Times New Roman" pitchFamily="18" charset="0"/>
              </a:rPr>
              <a:t>Display and Record Equipments</a:t>
            </a:r>
          </a:p>
          <a:p>
            <a:pPr eaLnBrk="1" hangingPunct="1">
              <a:lnSpc>
                <a:spcPct val="90000"/>
              </a:lnSpc>
              <a:spcBef>
                <a:spcPct val="0"/>
              </a:spcBef>
              <a:buFontTx/>
              <a:buNone/>
            </a:pPr>
            <a:r>
              <a:rPr lang="zh-CN" altLang="en-US" sz="3200" b="1" dirty="0" smtClean="0">
                <a:solidFill>
                  <a:srgbClr val="0000FF"/>
                </a:solidFill>
                <a:latin typeface="Times New Roman" pitchFamily="18" charset="0"/>
                <a:cs typeface="Times New Roman" pitchFamily="18" charset="0"/>
              </a:rPr>
              <a:t>显示设备</a:t>
            </a:r>
          </a:p>
          <a:p>
            <a:pPr eaLnBrk="1" hangingPunct="1">
              <a:lnSpc>
                <a:spcPct val="90000"/>
              </a:lnSpc>
              <a:spcBef>
                <a:spcPct val="0"/>
              </a:spcBef>
            </a:pPr>
            <a:r>
              <a:rPr lang="zh-CN" altLang="en-US" dirty="0" smtClean="0">
                <a:latin typeface="Times New Roman" pitchFamily="18" charset="0"/>
                <a:cs typeface="Times New Roman" pitchFamily="18" charset="0"/>
              </a:rPr>
              <a:t>图像显示器</a:t>
            </a:r>
          </a:p>
          <a:p>
            <a:pPr eaLnBrk="1" hangingPunct="1">
              <a:lnSpc>
                <a:spcPct val="90000"/>
              </a:lnSpc>
              <a:spcBef>
                <a:spcPct val="0"/>
              </a:spcBef>
            </a:pPr>
            <a:r>
              <a:rPr lang="zh-CN" altLang="en-US" dirty="0" smtClean="0">
                <a:latin typeface="Times New Roman" pitchFamily="18" charset="0"/>
                <a:cs typeface="Times New Roman" pitchFamily="18" charset="0"/>
              </a:rPr>
              <a:t>鼓式扫描器</a:t>
            </a:r>
          </a:p>
          <a:p>
            <a:pPr eaLnBrk="1" hangingPunct="1">
              <a:lnSpc>
                <a:spcPct val="90000"/>
              </a:lnSpc>
              <a:spcBef>
                <a:spcPct val="0"/>
              </a:spcBef>
            </a:pPr>
            <a:r>
              <a:rPr lang="zh-CN" altLang="en-US" dirty="0" smtClean="0">
                <a:latin typeface="Times New Roman" pitchFamily="18" charset="0"/>
                <a:cs typeface="Times New Roman" pitchFamily="18" charset="0"/>
              </a:rPr>
              <a:t>图像拷贝机</a:t>
            </a:r>
          </a:p>
          <a:p>
            <a:pPr eaLnBrk="1" hangingPunct="1">
              <a:lnSpc>
                <a:spcPct val="90000"/>
              </a:lnSpc>
              <a:spcBef>
                <a:spcPct val="0"/>
              </a:spcBef>
            </a:pPr>
            <a:r>
              <a:rPr lang="zh-CN" altLang="en-US" dirty="0" smtClean="0">
                <a:latin typeface="Times New Roman" pitchFamily="18" charset="0"/>
                <a:cs typeface="Times New Roman" pitchFamily="18" charset="0"/>
              </a:rPr>
              <a:t>绘图仪</a:t>
            </a:r>
          </a:p>
          <a:p>
            <a:pPr eaLnBrk="1" hangingPunct="1">
              <a:lnSpc>
                <a:spcPct val="90000"/>
              </a:lnSpc>
              <a:spcBef>
                <a:spcPct val="0"/>
              </a:spcBef>
            </a:pPr>
            <a:r>
              <a:rPr lang="zh-CN" altLang="en-US" dirty="0" smtClean="0">
                <a:latin typeface="Times New Roman" pitchFamily="18" charset="0"/>
                <a:cs typeface="Times New Roman" pitchFamily="18" charset="0"/>
              </a:rPr>
              <a:t>激光打印机</a:t>
            </a:r>
          </a:p>
          <a:p>
            <a:pPr eaLnBrk="1" hangingPunct="1">
              <a:lnSpc>
                <a:spcPct val="90000"/>
              </a:lnSpc>
              <a:spcBef>
                <a:spcPct val="0"/>
              </a:spcBef>
            </a:pPr>
            <a:r>
              <a:rPr lang="zh-CN" altLang="en-US" dirty="0" smtClean="0">
                <a:latin typeface="Times New Roman" pitchFamily="18" charset="0"/>
                <a:cs typeface="Times New Roman" pitchFamily="18" charset="0"/>
              </a:rPr>
              <a:t>喷墨打印机</a:t>
            </a:r>
          </a:p>
          <a:p>
            <a:pPr eaLnBrk="1" hangingPunct="1">
              <a:lnSpc>
                <a:spcPct val="90000"/>
              </a:lnSpc>
              <a:spcBef>
                <a:spcPct val="0"/>
              </a:spcBef>
            </a:pPr>
            <a:endParaRPr lang="zh-CN" altLang="en-US" dirty="0" smtClean="0">
              <a:latin typeface="Times New Roman" pitchFamily="18" charset="0"/>
              <a:cs typeface="Times New Roman" pitchFamily="18" charset="0"/>
            </a:endParaRPr>
          </a:p>
          <a:p>
            <a:pPr eaLnBrk="1" hangingPunct="1">
              <a:lnSpc>
                <a:spcPct val="90000"/>
              </a:lnSpc>
              <a:spcBef>
                <a:spcPct val="0"/>
              </a:spcBef>
            </a:pPr>
            <a:endParaRPr lang="zh-CN" altLang="en-US" dirty="0" smtClean="0">
              <a:latin typeface="Times New Roman" pitchFamily="18" charset="0"/>
              <a:cs typeface="Times New Roman" pitchFamily="18" charset="0"/>
            </a:endParaRPr>
          </a:p>
          <a:p>
            <a:pPr eaLnBrk="1" hangingPunct="1">
              <a:lnSpc>
                <a:spcPct val="90000"/>
              </a:lnSpc>
              <a:spcBef>
                <a:spcPct val="0"/>
              </a:spcBef>
            </a:pPr>
            <a:r>
              <a:rPr lang="zh-CN" altLang="en-US" dirty="0" smtClean="0">
                <a:latin typeface="Times New Roman" pitchFamily="18" charset="0"/>
                <a:cs typeface="Times New Roman" pitchFamily="18" charset="0"/>
              </a:rPr>
              <a:t>图像记录介质？？？</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260648"/>
            <a:ext cx="8229600" cy="1152127"/>
          </a:xfrm>
        </p:spPr>
        <p:txBody>
          <a:bodyPr/>
          <a:lstStyle/>
          <a:p>
            <a:pPr eaLnBrk="1" hangingPunct="1"/>
            <a:r>
              <a:rPr lang="en-US" altLang="zh-CN" dirty="0" smtClean="0">
                <a:latin typeface="Times New Roman" pitchFamily="18" charset="0"/>
                <a:ea typeface="+mn-ea"/>
                <a:cs typeface="Times New Roman" pitchFamily="18" charset="0"/>
              </a:rPr>
              <a:t>Image recording media</a:t>
            </a:r>
            <a:br>
              <a:rPr lang="en-US" altLang="zh-CN" dirty="0" smtClean="0">
                <a:latin typeface="Times New Roman" pitchFamily="18" charset="0"/>
                <a:ea typeface="+mn-ea"/>
                <a:cs typeface="Times New Roman" pitchFamily="18" charset="0"/>
              </a:rPr>
            </a:br>
            <a:r>
              <a:rPr lang="zh-CN" altLang="en-US" b="1" dirty="0" smtClean="0">
                <a:latin typeface="+mn-ea"/>
                <a:ea typeface="+mn-ea"/>
                <a:cs typeface="Times New Roman" pitchFamily="18" charset="0"/>
              </a:rPr>
              <a:t>图像记录介质</a:t>
            </a:r>
          </a:p>
        </p:txBody>
      </p:sp>
      <p:sp>
        <p:nvSpPr>
          <p:cNvPr id="28675" name="Rectangle 3"/>
          <p:cNvSpPr>
            <a:spLocks noGrp="1" noChangeArrowheads="1"/>
          </p:cNvSpPr>
          <p:nvPr>
            <p:ph type="body" idx="1"/>
          </p:nvPr>
        </p:nvSpPr>
        <p:spPr>
          <a:xfrm>
            <a:off x="800100" y="1704975"/>
            <a:ext cx="7543800" cy="4114800"/>
          </a:xfrm>
          <a:noFill/>
        </p:spPr>
        <p:txBody>
          <a:bodyPr/>
          <a:lstStyle/>
          <a:p>
            <a:pPr algn="just" eaLnBrk="1" hangingPunct="1">
              <a:lnSpc>
                <a:spcPct val="90000"/>
              </a:lnSpc>
              <a:buClr>
                <a:srgbClr val="FFFF00"/>
              </a:buClr>
              <a:buFont typeface="Wingdings" pitchFamily="2" charset="2"/>
              <a:buNone/>
            </a:pPr>
            <a:r>
              <a:rPr lang="zh-CN" altLang="en-US" sz="2800" dirty="0" smtClean="0">
                <a:latin typeface="Times New Roman" pitchFamily="18" charset="0"/>
                <a:cs typeface="Times New Roman" pitchFamily="18" charset="0"/>
              </a:rPr>
              <a:t>纸</a:t>
            </a:r>
          </a:p>
          <a:p>
            <a:pPr algn="just" eaLnBrk="1" hangingPunct="1">
              <a:lnSpc>
                <a:spcPct val="90000"/>
              </a:lnSpc>
              <a:buClr>
                <a:srgbClr val="FFFF00"/>
              </a:buClr>
              <a:buFont typeface="Wingdings" pitchFamily="2" charset="2"/>
              <a:buNone/>
            </a:pPr>
            <a:r>
              <a:rPr lang="zh-CN" altLang="en-US" sz="2800" dirty="0" smtClean="0">
                <a:latin typeface="Times New Roman" pitchFamily="18" charset="0"/>
                <a:cs typeface="Times New Roman" pitchFamily="18" charset="0"/>
              </a:rPr>
              <a:t>胶片</a:t>
            </a:r>
          </a:p>
          <a:p>
            <a:pPr algn="just" eaLnBrk="1" hangingPunct="1">
              <a:lnSpc>
                <a:spcPct val="90000"/>
              </a:lnSpc>
              <a:buClr>
                <a:srgbClr val="FFFF00"/>
              </a:buClr>
              <a:buFont typeface="Wingdings" pitchFamily="2" charset="2"/>
              <a:buNone/>
            </a:pPr>
            <a:r>
              <a:rPr lang="zh-CN" altLang="en-US" sz="2800" dirty="0" smtClean="0">
                <a:latin typeface="Times New Roman" pitchFamily="18" charset="0"/>
                <a:cs typeface="Times New Roman" pitchFamily="18" charset="0"/>
              </a:rPr>
              <a:t>照片</a:t>
            </a:r>
          </a:p>
          <a:p>
            <a:pPr algn="just" eaLnBrk="1" hangingPunct="1">
              <a:lnSpc>
                <a:spcPct val="90000"/>
              </a:lnSpc>
              <a:buClr>
                <a:srgbClr val="FFFF00"/>
              </a:buClr>
              <a:buFont typeface="Wingdings" pitchFamily="2" charset="2"/>
              <a:buNone/>
            </a:pPr>
            <a:r>
              <a:rPr lang="zh-CN" altLang="en-US" sz="2800" dirty="0" smtClean="0">
                <a:latin typeface="Times New Roman" pitchFamily="18" charset="0"/>
                <a:cs typeface="Times New Roman" pitchFamily="18" charset="0"/>
              </a:rPr>
              <a:t>缩微胶片</a:t>
            </a:r>
          </a:p>
          <a:p>
            <a:pPr algn="just" eaLnBrk="1" hangingPunct="1">
              <a:lnSpc>
                <a:spcPct val="90000"/>
              </a:lnSpc>
              <a:buClr>
                <a:srgbClr val="FFFF00"/>
              </a:buClr>
              <a:buFont typeface="Wingdings" pitchFamily="2" charset="2"/>
              <a:buNone/>
            </a:pPr>
            <a:r>
              <a:rPr lang="zh-CN" altLang="en-US" sz="2800" dirty="0" smtClean="0">
                <a:latin typeface="Times New Roman" pitchFamily="18" charset="0"/>
                <a:cs typeface="Times New Roman" pitchFamily="18" charset="0"/>
              </a:rPr>
              <a:t>幻灯片</a:t>
            </a:r>
          </a:p>
          <a:p>
            <a:pPr algn="just" eaLnBrk="1" hangingPunct="1">
              <a:lnSpc>
                <a:spcPct val="90000"/>
              </a:lnSpc>
              <a:buClr>
                <a:srgbClr val="FFFF00"/>
              </a:buClr>
              <a:buFont typeface="Wingdings" pitchFamily="2" charset="2"/>
              <a:buNone/>
            </a:pPr>
            <a:r>
              <a:rPr lang="zh-CN" altLang="en-US" sz="2800" dirty="0" smtClean="0">
                <a:latin typeface="Times New Roman" pitchFamily="18" charset="0"/>
                <a:cs typeface="Times New Roman" pitchFamily="18" charset="0"/>
              </a:rPr>
              <a:t>录象带</a:t>
            </a:r>
          </a:p>
          <a:p>
            <a:pPr algn="just" eaLnBrk="1" hangingPunct="1">
              <a:lnSpc>
                <a:spcPct val="90000"/>
              </a:lnSpc>
              <a:buClr>
                <a:srgbClr val="FFFF00"/>
              </a:buClr>
              <a:buFont typeface="Wingdings" pitchFamily="2" charset="2"/>
              <a:buNone/>
            </a:pPr>
            <a:r>
              <a:rPr lang="zh-CN" altLang="en-US" sz="2800" dirty="0" smtClean="0">
                <a:latin typeface="Times New Roman" pitchFamily="18" charset="0"/>
                <a:cs typeface="Times New Roman" pitchFamily="18" charset="0"/>
              </a:rPr>
              <a:t>磁盘</a:t>
            </a:r>
          </a:p>
          <a:p>
            <a:pPr algn="just" eaLnBrk="1" hangingPunct="1">
              <a:lnSpc>
                <a:spcPct val="90000"/>
              </a:lnSpc>
              <a:buClr>
                <a:srgbClr val="FFFF00"/>
              </a:buClr>
              <a:buFont typeface="Wingdings" pitchFamily="2" charset="2"/>
              <a:buNone/>
            </a:pPr>
            <a:r>
              <a:rPr lang="zh-CN" altLang="en-US" sz="2800" dirty="0" smtClean="0">
                <a:latin typeface="Times New Roman" pitchFamily="18" charset="0"/>
                <a:cs typeface="Times New Roman" pitchFamily="18" charset="0"/>
              </a:rPr>
              <a:t>光盘</a:t>
            </a:r>
          </a:p>
          <a:p>
            <a:pPr algn="just" eaLnBrk="1" hangingPunct="1">
              <a:lnSpc>
                <a:spcPct val="90000"/>
              </a:lnSpc>
              <a:buClr>
                <a:srgbClr val="FFFF00"/>
              </a:buClr>
              <a:buFont typeface="Wingdings" pitchFamily="2" charset="2"/>
              <a:buNone/>
            </a:pPr>
            <a:r>
              <a:rPr lang="zh-CN" altLang="en-US" sz="2800" dirty="0" smtClean="0">
                <a:latin typeface="Times New Roman" pitchFamily="18" charset="0"/>
                <a:cs typeface="Times New Roman" pitchFamily="18" charset="0"/>
              </a:rPr>
              <a:t>电影</a:t>
            </a:r>
          </a:p>
        </p:txBody>
      </p:sp>
      <p:pic>
        <p:nvPicPr>
          <p:cNvPr id="28676" name="Picture 4" descr="EN00500_"/>
          <p:cNvPicPr>
            <a:picLocks noChangeAspect="1" noChangeArrowheads="1"/>
          </p:cNvPicPr>
          <p:nvPr/>
        </p:nvPicPr>
        <p:blipFill>
          <a:blip r:embed="rId3" cstate="print"/>
          <a:srcRect/>
          <a:stretch>
            <a:fillRect/>
          </a:stretch>
        </p:blipFill>
        <p:spPr bwMode="auto">
          <a:xfrm>
            <a:off x="3937000" y="1693863"/>
            <a:ext cx="3673475" cy="3468687"/>
          </a:xfrm>
          <a:prstGeom prst="rect">
            <a:avLst/>
          </a:prstGeom>
          <a:noFill/>
          <a:ln w="9525">
            <a:noFill/>
            <a:miter lim="800000"/>
            <a:headEnd/>
            <a:tailEnd/>
          </a:ln>
        </p:spPr>
      </p:pic>
      <p:pic>
        <p:nvPicPr>
          <p:cNvPr id="28677" name="Picture 6" descr="leftofcopy"/>
          <p:cNvPicPr>
            <a:picLocks noChangeAspect="1" noChangeArrowheads="1"/>
          </p:cNvPicPr>
          <p:nvPr/>
        </p:nvPicPr>
        <p:blipFill>
          <a:blip r:embed="rId4" cstate="print"/>
          <a:srcRect/>
          <a:stretch>
            <a:fillRect/>
          </a:stretch>
        </p:blipFill>
        <p:spPr bwMode="auto">
          <a:xfrm>
            <a:off x="2570163" y="4430713"/>
            <a:ext cx="1562100" cy="17145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cstate="print"/>
          <a:srcRect/>
          <a:stretch>
            <a:fillRect/>
          </a:stretch>
        </p:blipFill>
        <p:spPr bwMode="auto">
          <a:xfrm>
            <a:off x="467544" y="976431"/>
            <a:ext cx="8388424" cy="5836945"/>
          </a:xfrm>
          <a:prstGeom prst="rect">
            <a:avLst/>
          </a:prstGeom>
          <a:noFill/>
          <a:ln w="25400">
            <a:noFill/>
            <a:miter lim="800000"/>
            <a:headEnd/>
            <a:tailEnd type="none" w="sm" len="lg"/>
          </a:ln>
        </p:spPr>
      </p:pic>
      <p:sp>
        <p:nvSpPr>
          <p:cNvPr id="29699" name="Rectangle 4"/>
          <p:cNvSpPr>
            <a:spLocks noChangeArrowheads="1"/>
          </p:cNvSpPr>
          <p:nvPr/>
        </p:nvSpPr>
        <p:spPr bwMode="auto">
          <a:xfrm>
            <a:off x="1475241" y="283295"/>
            <a:ext cx="6409127" cy="769441"/>
          </a:xfrm>
          <a:prstGeom prst="rect">
            <a:avLst/>
          </a:prstGeom>
          <a:noFill/>
          <a:ln w="25400">
            <a:noFill/>
            <a:miter lim="800000"/>
            <a:headEnd/>
            <a:tailEnd type="none" w="sm" len="lg"/>
          </a:ln>
        </p:spPr>
        <p:txBody>
          <a:bodyPr wrap="none">
            <a:spAutoFit/>
          </a:bodyPr>
          <a:lstStyle/>
          <a:p>
            <a:pPr algn="ctr">
              <a:spcBef>
                <a:spcPct val="50000"/>
              </a:spcBef>
            </a:pPr>
            <a:r>
              <a:rPr lang="zh-CN" altLang="en-US" sz="4400" b="1" dirty="0"/>
              <a:t>一个典型的图像处理系统</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cstate="print"/>
          <a:srcRect/>
          <a:stretch>
            <a:fillRect/>
          </a:stretch>
        </p:blipFill>
        <p:spPr bwMode="auto">
          <a:xfrm>
            <a:off x="468313" y="1628775"/>
            <a:ext cx="8264525" cy="3371850"/>
          </a:xfrm>
          <a:prstGeom prst="rect">
            <a:avLst/>
          </a:prstGeom>
          <a:noFill/>
          <a:ln w="9525">
            <a:noFill/>
            <a:miter lim="800000"/>
            <a:headEnd/>
            <a:tailEnd/>
          </a:ln>
        </p:spPr>
      </p:pic>
      <p:sp>
        <p:nvSpPr>
          <p:cNvPr id="3" name="Rectangle 38"/>
          <p:cNvSpPr txBox="1">
            <a:spLocks noChangeArrowheads="1"/>
          </p:cNvSpPr>
          <p:nvPr/>
        </p:nvSpPr>
        <p:spPr bwMode="auto">
          <a:xfrm>
            <a:off x="539750" y="476250"/>
            <a:ext cx="8229600" cy="1143000"/>
          </a:xfrm>
          <a:prstGeom prst="rect">
            <a:avLst/>
          </a:prstGeom>
          <a:noFill/>
          <a:ln w="9525">
            <a:noFill/>
            <a:miter lim="800000"/>
            <a:headEnd/>
            <a:tailEnd/>
          </a:ln>
        </p:spPr>
        <p:txBody>
          <a:bodyPr anchor="ctr"/>
          <a:lstStyle/>
          <a:p>
            <a:pPr algn="ctr">
              <a:defRPr/>
            </a:pPr>
            <a:r>
              <a:rPr lang="zh-CN" altLang="en-US" sz="4400" b="1" dirty="0" smtClean="0">
                <a:latin typeface="+mj-lt"/>
                <a:ea typeface="+mj-ea"/>
                <a:cs typeface="+mj-cs"/>
              </a:rPr>
              <a:t>不同的</a:t>
            </a:r>
            <a:r>
              <a:rPr lang="zh-CN" altLang="en-US" sz="4400" b="1" dirty="0" smtClean="0">
                <a:latin typeface="+mj-lt"/>
                <a:ea typeface="+mj-ea"/>
                <a:cs typeface="+mj-cs"/>
              </a:rPr>
              <a:t>光照</a:t>
            </a:r>
            <a:r>
              <a:rPr lang="zh-CN" altLang="en-US" sz="4400" b="1" dirty="0">
                <a:latin typeface="+mj-lt"/>
                <a:ea typeface="+mj-ea"/>
                <a:cs typeface="+mj-cs"/>
              </a:rPr>
              <a:t>模式</a:t>
            </a:r>
          </a:p>
        </p:txBody>
      </p:sp>
      <p:sp>
        <p:nvSpPr>
          <p:cNvPr id="4" name="内容占位符 2"/>
          <p:cNvSpPr txBox="1">
            <a:spLocks/>
          </p:cNvSpPr>
          <p:nvPr/>
        </p:nvSpPr>
        <p:spPr>
          <a:xfrm>
            <a:off x="323850" y="5013325"/>
            <a:ext cx="8229600" cy="1141413"/>
          </a:xfrm>
          <a:prstGeom prst="rect">
            <a:avLst/>
          </a:prstGeom>
        </p:spPr>
        <p:txBody>
          <a:bodyPr/>
          <a:lstStyle/>
          <a:p>
            <a:pPr marL="342900" indent="-342900">
              <a:spcBef>
                <a:spcPct val="20000"/>
              </a:spcBef>
              <a:buFont typeface="Arial" pitchFamily="34" charset="0"/>
              <a:buChar char="•"/>
              <a:defRPr/>
            </a:pPr>
            <a:endParaRPr lang="en-US" altLang="zh-CN" sz="3200" dirty="0">
              <a:latin typeface="+mn-lt"/>
              <a:ea typeface="+mn-ea"/>
            </a:endParaRPr>
          </a:p>
          <a:p>
            <a:pPr marL="342900" indent="-342900">
              <a:spcBef>
                <a:spcPct val="20000"/>
              </a:spcBef>
              <a:buFont typeface="Arial" pitchFamily="34" charset="0"/>
              <a:buChar char="•"/>
              <a:defRPr/>
            </a:pPr>
            <a:endParaRPr lang="zh-CN" altLang="en-US" sz="3200" dirty="0">
              <a:latin typeface="+mn-lt"/>
              <a:ea typeface="+mn-ea"/>
            </a:endParaRPr>
          </a:p>
        </p:txBody>
      </p:sp>
      <p:sp>
        <p:nvSpPr>
          <p:cNvPr id="24581" name="TextBox 4"/>
          <p:cNvSpPr txBox="1">
            <a:spLocks noChangeArrowheads="1"/>
          </p:cNvSpPr>
          <p:nvPr/>
        </p:nvSpPr>
        <p:spPr bwMode="auto">
          <a:xfrm>
            <a:off x="755650" y="5300663"/>
            <a:ext cx="7129463" cy="585787"/>
          </a:xfrm>
          <a:prstGeom prst="rect">
            <a:avLst/>
          </a:prstGeom>
          <a:noFill/>
          <a:ln w="9525">
            <a:noFill/>
            <a:miter lim="800000"/>
            <a:headEnd/>
            <a:tailEnd/>
          </a:ln>
        </p:spPr>
        <p:txBody>
          <a:bodyPr>
            <a:spAutoFit/>
          </a:bodyPr>
          <a:lstStyle/>
          <a:p>
            <a:r>
              <a:rPr lang="zh-CN" altLang="en-US" sz="3200"/>
              <a:t>典型应用？？？</a:t>
            </a:r>
          </a:p>
        </p:txBody>
      </p:sp>
    </p:spTree>
    <p:extLst>
      <p:ext uri="{BB962C8B-B14F-4D97-AF65-F5344CB8AC3E}">
        <p14:creationId xmlns:p14="http://schemas.microsoft.com/office/powerpoint/2010/main" val="21002278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755650" y="404813"/>
            <a:ext cx="7772400" cy="576262"/>
          </a:xfrm>
          <a:prstGeom prst="rect">
            <a:avLst/>
          </a:prstGeom>
          <a:noFill/>
          <a:ln w="9525">
            <a:noFill/>
            <a:miter lim="800000"/>
            <a:headEnd/>
            <a:tailEnd/>
          </a:ln>
        </p:spPr>
        <p:txBody>
          <a:bodyPr anchor="ctr"/>
          <a:lstStyle/>
          <a:p>
            <a:pPr algn="ctr"/>
            <a:endParaRPr lang="zh-CN" altLang="en-US" sz="4400" b="1">
              <a:solidFill>
                <a:schemeClr val="bg1"/>
              </a:solidFill>
              <a:latin typeface="Times New Roman" pitchFamily="18" charset="0"/>
              <a:cs typeface="Times New Roman" pitchFamily="18" charset="0"/>
            </a:endParaRPr>
          </a:p>
        </p:txBody>
      </p:sp>
      <p:sp>
        <p:nvSpPr>
          <p:cNvPr id="30723" name="Rectangle 3"/>
          <p:cNvSpPr>
            <a:spLocks noChangeArrowheads="1"/>
          </p:cNvSpPr>
          <p:nvPr/>
        </p:nvSpPr>
        <p:spPr bwMode="auto">
          <a:xfrm>
            <a:off x="395609" y="1628775"/>
            <a:ext cx="8424863" cy="3744913"/>
          </a:xfrm>
          <a:prstGeom prst="rect">
            <a:avLst/>
          </a:prstGeom>
          <a:noFill/>
          <a:ln w="9525">
            <a:noFill/>
            <a:miter lim="800000"/>
            <a:headEnd/>
            <a:tailEnd/>
          </a:ln>
        </p:spPr>
        <p:txBody>
          <a:bodyPr/>
          <a:lstStyle/>
          <a:p>
            <a:pPr marL="342900" indent="-342900" eaLnBrk="0" hangingPunct="0">
              <a:spcBef>
                <a:spcPct val="20000"/>
              </a:spcBef>
            </a:pPr>
            <a:r>
              <a:rPr lang="en-US" altLang="zh-CN" sz="3200" dirty="0">
                <a:latin typeface="Times New Roman" pitchFamily="18" charset="0"/>
                <a:cs typeface="Times New Roman" pitchFamily="18" charset="0"/>
              </a:rPr>
              <a:t>1.1 </a:t>
            </a:r>
            <a:r>
              <a:rPr lang="zh-CN" altLang="en-US" sz="3200" dirty="0">
                <a:latin typeface="Times New Roman" pitchFamily="18" charset="0"/>
                <a:cs typeface="Times New Roman" pitchFamily="18" charset="0"/>
              </a:rPr>
              <a:t>图像的基本概念</a:t>
            </a:r>
            <a:endParaRPr lang="en-US" altLang="zh-CN" sz="3200" dirty="0">
              <a:latin typeface="Times New Roman" pitchFamily="18" charset="0"/>
              <a:cs typeface="Times New Roman" pitchFamily="18" charset="0"/>
            </a:endParaRPr>
          </a:p>
          <a:p>
            <a:pPr marL="342900" indent="-342900" eaLnBrk="0" hangingPunct="0">
              <a:spcBef>
                <a:spcPct val="20000"/>
              </a:spcBef>
            </a:pPr>
            <a:r>
              <a:rPr lang="en-US" altLang="zh-CN" sz="3200" dirty="0">
                <a:latin typeface="Times New Roman" pitchFamily="18" charset="0"/>
                <a:cs typeface="Times New Roman" pitchFamily="18" charset="0"/>
              </a:rPr>
              <a:t>1.2  </a:t>
            </a:r>
            <a:r>
              <a:rPr lang="zh-CN" altLang="en-US" sz="3200" dirty="0">
                <a:latin typeface="Times New Roman" pitchFamily="18" charset="0"/>
                <a:cs typeface="Times New Roman" pitchFamily="18" charset="0"/>
              </a:rPr>
              <a:t>数字图像理，计算机视觉，计算机图形学</a:t>
            </a:r>
            <a:endParaRPr lang="en-US" altLang="zh-CN" sz="3200" dirty="0">
              <a:latin typeface="Times New Roman" pitchFamily="18" charset="0"/>
              <a:cs typeface="Times New Roman" pitchFamily="18" charset="0"/>
            </a:endParaRPr>
          </a:p>
          <a:p>
            <a:pPr marL="342900" indent="-342900" eaLnBrk="0" hangingPunct="0">
              <a:spcBef>
                <a:spcPct val="20000"/>
              </a:spcBef>
            </a:pPr>
            <a:r>
              <a:rPr lang="en-US" altLang="zh-CN" sz="3200" dirty="0">
                <a:latin typeface="Times New Roman" pitchFamily="18" charset="0"/>
                <a:cs typeface="Times New Roman" pitchFamily="18" charset="0"/>
              </a:rPr>
              <a:t>1.3 </a:t>
            </a:r>
            <a:r>
              <a:rPr lang="zh-CN" altLang="en-US" sz="3200" dirty="0">
                <a:latin typeface="Times New Roman" pitchFamily="18" charset="0"/>
                <a:cs typeface="Times New Roman" pitchFamily="18" charset="0"/>
              </a:rPr>
              <a:t>数字图像处理系统结构</a:t>
            </a:r>
            <a:endParaRPr lang="en-US" altLang="zh-CN" sz="3200" dirty="0">
              <a:latin typeface="Times New Roman" pitchFamily="18" charset="0"/>
              <a:cs typeface="Times New Roman" pitchFamily="18" charset="0"/>
            </a:endParaRPr>
          </a:p>
          <a:p>
            <a:pPr marL="342900" indent="-342900" eaLnBrk="0" hangingPunct="0">
              <a:spcBef>
                <a:spcPct val="20000"/>
              </a:spcBef>
            </a:pPr>
            <a:r>
              <a:rPr lang="en-US" altLang="zh-CN" sz="3200" dirty="0">
                <a:solidFill>
                  <a:srgbClr val="0000FF"/>
                </a:solidFill>
                <a:latin typeface="Times New Roman" pitchFamily="18" charset="0"/>
                <a:cs typeface="Times New Roman" pitchFamily="18" charset="0"/>
              </a:rPr>
              <a:t>1.4</a:t>
            </a:r>
            <a:r>
              <a:rPr lang="en-US" altLang="zh-CN" sz="3200" b="1" dirty="0">
                <a:solidFill>
                  <a:srgbClr val="0000FF"/>
                </a:solidFill>
                <a:latin typeface="Times New Roman" pitchFamily="18" charset="0"/>
                <a:cs typeface="Times New Roman" pitchFamily="18" charset="0"/>
              </a:rPr>
              <a:t> </a:t>
            </a:r>
            <a:r>
              <a:rPr lang="zh-CN" altLang="en-US" sz="3200" b="1" dirty="0">
                <a:solidFill>
                  <a:srgbClr val="0000FF"/>
                </a:solidFill>
                <a:latin typeface="Times New Roman" pitchFamily="18" charset="0"/>
                <a:cs typeface="Times New Roman" pitchFamily="18" charset="0"/>
              </a:rPr>
              <a:t>数字图像处理的主要研究</a:t>
            </a:r>
            <a:r>
              <a:rPr lang="zh-CN" altLang="en-US" sz="3200" b="1" dirty="0" smtClean="0">
                <a:solidFill>
                  <a:srgbClr val="0000FF"/>
                </a:solidFill>
                <a:latin typeface="Times New Roman" pitchFamily="18" charset="0"/>
                <a:cs typeface="Times New Roman" pitchFamily="18" charset="0"/>
              </a:rPr>
              <a:t>内容</a:t>
            </a:r>
            <a:endParaRPr lang="en-US" altLang="zh-CN" sz="3200" b="1" dirty="0" smtClean="0">
              <a:solidFill>
                <a:srgbClr val="0000FF"/>
              </a:solidFill>
              <a:latin typeface="Times New Roman" pitchFamily="18" charset="0"/>
              <a:cs typeface="Times New Roman" pitchFamily="18" charset="0"/>
            </a:endParaRPr>
          </a:p>
          <a:p>
            <a:pPr marL="342900" indent="-342900" eaLnBrk="0" hangingPunct="0">
              <a:spcBef>
                <a:spcPct val="20000"/>
              </a:spcBef>
            </a:pPr>
            <a:r>
              <a:rPr lang="en-US" altLang="zh-CN" sz="3200" dirty="0" smtClean="0">
                <a:latin typeface="Times New Roman" pitchFamily="18" charset="0"/>
                <a:cs typeface="Times New Roman" pitchFamily="18" charset="0"/>
              </a:rPr>
              <a:t>1.5 </a:t>
            </a:r>
            <a:r>
              <a:rPr lang="zh-CN" altLang="en-US" sz="3200" dirty="0" smtClean="0">
                <a:latin typeface="Times New Roman" pitchFamily="18" charset="0"/>
                <a:cs typeface="Times New Roman" pitchFamily="18" charset="0"/>
              </a:rPr>
              <a:t>数字图像处理的发展与应用</a:t>
            </a:r>
            <a:endParaRPr lang="en-US" altLang="zh-CN" sz="3200" dirty="0" smtClean="0">
              <a:latin typeface="Times New Roman" pitchFamily="18" charset="0"/>
              <a:cs typeface="Times New Roman" pitchFamily="18" charset="0"/>
            </a:endParaRPr>
          </a:p>
          <a:p>
            <a:pPr marL="342900" indent="-342900" eaLnBrk="0" hangingPunct="0">
              <a:spcBef>
                <a:spcPct val="20000"/>
              </a:spcBef>
            </a:pPr>
            <a:endParaRPr lang="en-US" altLang="zh-CN" sz="3200" b="1" dirty="0">
              <a:solidFill>
                <a:srgbClr val="0000FF"/>
              </a:solidFill>
              <a:latin typeface="Times New Roman" pitchFamily="18" charset="0"/>
              <a:cs typeface="Times New Roman" pitchFamily="18" charset="0"/>
            </a:endParaRPr>
          </a:p>
          <a:p>
            <a:pPr marL="342900" indent="-342900" eaLnBrk="0" hangingPunct="0">
              <a:spcBef>
                <a:spcPct val="20000"/>
              </a:spcBef>
              <a:buFont typeface="Arial" pitchFamily="34" charset="0"/>
              <a:buChar char="•"/>
            </a:pPr>
            <a:endParaRPr lang="en-US" altLang="zh-CN" sz="3200" b="1" dirty="0">
              <a:latin typeface="Times New Roman" pitchFamily="18" charset="0"/>
              <a:cs typeface="Times New Roman" pitchFamily="18" charset="0"/>
            </a:endParaRPr>
          </a:p>
          <a:p>
            <a:pPr marL="342900" indent="-342900" eaLnBrk="0" hangingPunct="0">
              <a:spcBef>
                <a:spcPct val="20000"/>
              </a:spcBef>
              <a:buFont typeface="Arial" pitchFamily="34" charset="0"/>
              <a:buChar char="•"/>
            </a:pPr>
            <a:endParaRPr lang="en-US" altLang="zh-CN" sz="3200" b="1" dirty="0">
              <a:latin typeface="Times New Roman" pitchFamily="18" charset="0"/>
              <a:cs typeface="Times New Roman" pitchFamily="18" charset="0"/>
            </a:endParaRPr>
          </a:p>
        </p:txBody>
      </p:sp>
      <p:sp>
        <p:nvSpPr>
          <p:cNvPr id="30724" name="Rectangle 38"/>
          <p:cNvSpPr>
            <a:spLocks noGrp="1" noChangeArrowheads="1"/>
          </p:cNvSpPr>
          <p:nvPr>
            <p:ph type="title" idx="4294967295"/>
          </p:nvPr>
        </p:nvSpPr>
        <p:spPr/>
        <p:txBody>
          <a:bodyPr/>
          <a:lstStyle/>
          <a:p>
            <a:pPr eaLnBrk="1" hangingPunct="1"/>
            <a:r>
              <a:rPr lang="zh-CN" altLang="en-US" b="1" dirty="0" smtClean="0">
                <a:latin typeface="Times New Roman" pitchFamily="18" charset="0"/>
                <a:cs typeface="Times New Roman" pitchFamily="18" charset="0"/>
              </a:rPr>
              <a:t>目  录</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755650" y="404813"/>
            <a:ext cx="7772400" cy="576262"/>
          </a:xfrm>
          <a:prstGeom prst="rect">
            <a:avLst/>
          </a:prstGeom>
          <a:noFill/>
          <a:ln w="9525">
            <a:noFill/>
            <a:miter lim="800000"/>
            <a:headEnd/>
            <a:tailEnd/>
          </a:ln>
        </p:spPr>
        <p:txBody>
          <a:bodyPr anchor="ctr"/>
          <a:lstStyle/>
          <a:p>
            <a:pPr algn="ctr"/>
            <a:endParaRPr lang="zh-CN" altLang="en-US" sz="4400" b="1">
              <a:solidFill>
                <a:schemeClr val="bg1"/>
              </a:solidFill>
              <a:latin typeface="Times New Roman" pitchFamily="18" charset="0"/>
              <a:ea typeface="+mn-ea"/>
              <a:cs typeface="Times New Roman" pitchFamily="18" charset="0"/>
            </a:endParaRPr>
          </a:p>
        </p:txBody>
      </p:sp>
      <p:sp>
        <p:nvSpPr>
          <p:cNvPr id="31747" name="Rectangle 3"/>
          <p:cNvSpPr>
            <a:spLocks noChangeArrowheads="1"/>
          </p:cNvSpPr>
          <p:nvPr/>
        </p:nvSpPr>
        <p:spPr bwMode="auto">
          <a:xfrm>
            <a:off x="540642" y="1341438"/>
            <a:ext cx="8351838" cy="4895850"/>
          </a:xfrm>
          <a:prstGeom prst="rect">
            <a:avLst/>
          </a:prstGeom>
          <a:noFill/>
          <a:ln w="9525">
            <a:noFill/>
            <a:miter lim="800000"/>
            <a:headEnd/>
            <a:tailEnd/>
          </a:ln>
        </p:spPr>
        <p:txBody>
          <a:bodyPr/>
          <a:lstStyle/>
          <a:p>
            <a:r>
              <a:rPr lang="zh-CN" altLang="en-US" sz="3200" dirty="0">
                <a:latin typeface="Times New Roman" pitchFamily="18" charset="0"/>
                <a:ea typeface="+mn-ea"/>
                <a:cs typeface="Times New Roman" pitchFamily="18" charset="0"/>
              </a:rPr>
              <a:t>课程</a:t>
            </a:r>
            <a:r>
              <a:rPr lang="zh-CN" altLang="en-US" sz="3200" dirty="0" smtClean="0">
                <a:latin typeface="Times New Roman" pitchFamily="18" charset="0"/>
                <a:ea typeface="+mn-ea"/>
                <a:cs typeface="Times New Roman" pitchFamily="18" charset="0"/>
              </a:rPr>
              <a:t>简介：</a:t>
            </a:r>
            <a:endParaRPr lang="en-US" altLang="zh-CN" sz="3200" dirty="0">
              <a:latin typeface="Times New Roman" pitchFamily="18" charset="0"/>
              <a:ea typeface="+mn-ea"/>
              <a:cs typeface="Times New Roman" pitchFamily="18" charset="0"/>
            </a:endParaRPr>
          </a:p>
          <a:p>
            <a:r>
              <a:rPr lang="zh-CN" altLang="en-US" sz="2800" dirty="0">
                <a:latin typeface="Times New Roman" pitchFamily="18" charset="0"/>
                <a:ea typeface="+mn-ea"/>
                <a:cs typeface="Times New Roman" pitchFamily="18" charset="0"/>
              </a:rPr>
              <a:t>第一</a:t>
            </a:r>
            <a:r>
              <a:rPr lang="zh-CN" altLang="en-US" sz="2800" dirty="0" smtClean="0">
                <a:latin typeface="Times New Roman" pitchFamily="18" charset="0"/>
                <a:ea typeface="+mn-ea"/>
                <a:cs typeface="Times New Roman" pitchFamily="18" charset="0"/>
              </a:rPr>
              <a:t>章      </a:t>
            </a:r>
            <a:r>
              <a:rPr lang="en-US" altLang="zh-CN" sz="2800" dirty="0" smtClean="0">
                <a:latin typeface="Times New Roman" pitchFamily="18" charset="0"/>
                <a:ea typeface="+mn-ea"/>
                <a:cs typeface="Times New Roman" pitchFamily="18" charset="0"/>
              </a:rPr>
              <a:t>Introduction </a:t>
            </a:r>
            <a:r>
              <a:rPr lang="zh-CN" altLang="en-US" sz="2800" dirty="0">
                <a:latin typeface="Times New Roman" pitchFamily="18" charset="0"/>
                <a:ea typeface="+mn-ea"/>
                <a:cs typeface="Times New Roman" pitchFamily="18" charset="0"/>
              </a:rPr>
              <a:t>导论	</a:t>
            </a:r>
          </a:p>
          <a:p>
            <a:r>
              <a:rPr lang="zh-CN" altLang="en-US" sz="2800" dirty="0">
                <a:latin typeface="Times New Roman" pitchFamily="18" charset="0"/>
                <a:ea typeface="+mn-ea"/>
                <a:cs typeface="Times New Roman" pitchFamily="18" charset="0"/>
              </a:rPr>
              <a:t>第二</a:t>
            </a:r>
            <a:r>
              <a:rPr lang="zh-CN" altLang="en-US" sz="2800" dirty="0" smtClean="0">
                <a:latin typeface="Times New Roman" pitchFamily="18" charset="0"/>
                <a:ea typeface="+mn-ea"/>
                <a:cs typeface="Times New Roman" pitchFamily="18" charset="0"/>
              </a:rPr>
              <a:t>章      </a:t>
            </a:r>
            <a:r>
              <a:rPr lang="en-US" altLang="zh-CN" sz="2800" dirty="0" smtClean="0">
                <a:latin typeface="Times New Roman" pitchFamily="18" charset="0"/>
                <a:ea typeface="+mn-ea"/>
                <a:cs typeface="Times New Roman" pitchFamily="18" charset="0"/>
              </a:rPr>
              <a:t>Image Digitizing </a:t>
            </a:r>
            <a:r>
              <a:rPr lang="zh-CN" altLang="en-US" sz="2800" dirty="0">
                <a:latin typeface="Times New Roman" pitchFamily="18" charset="0"/>
                <a:ea typeface="+mn-ea"/>
                <a:cs typeface="Times New Roman" pitchFamily="18" charset="0"/>
              </a:rPr>
              <a:t>图像的</a:t>
            </a:r>
            <a:r>
              <a:rPr lang="zh-CN" altLang="en-US" sz="2800" dirty="0" smtClean="0">
                <a:latin typeface="Times New Roman" pitchFamily="18" charset="0"/>
                <a:ea typeface="+mn-ea"/>
                <a:cs typeface="Times New Roman" pitchFamily="18" charset="0"/>
              </a:rPr>
              <a:t>数字化</a:t>
            </a:r>
            <a:endParaRPr lang="en-US" altLang="zh-CN" sz="2800" dirty="0" smtClean="0">
              <a:latin typeface="Times New Roman" pitchFamily="18" charset="0"/>
              <a:ea typeface="+mn-ea"/>
              <a:cs typeface="Times New Roman" pitchFamily="18" charset="0"/>
            </a:endParaRPr>
          </a:p>
          <a:p>
            <a:r>
              <a:rPr lang="zh-CN" altLang="en-US" sz="2800" dirty="0">
                <a:latin typeface="Times New Roman" pitchFamily="18" charset="0"/>
                <a:cs typeface="Times New Roman" pitchFamily="18" charset="0"/>
              </a:rPr>
              <a:t>第三</a:t>
            </a:r>
            <a:r>
              <a:rPr lang="zh-CN" altLang="en-US" sz="2800" dirty="0" smtClean="0">
                <a:latin typeface="Times New Roman" pitchFamily="18" charset="0"/>
                <a:cs typeface="Times New Roman" pitchFamily="18" charset="0"/>
              </a:rPr>
              <a:t>章      </a:t>
            </a:r>
            <a:r>
              <a:rPr lang="en-US" altLang="zh-CN" sz="2800" dirty="0" smtClean="0">
                <a:latin typeface="Times New Roman" pitchFamily="18" charset="0"/>
                <a:cs typeface="Times New Roman" pitchFamily="18" charset="0"/>
              </a:rPr>
              <a:t>Binary Image Processing</a:t>
            </a:r>
            <a:r>
              <a:rPr lang="zh-CN" altLang="en-US" sz="2800" dirty="0" smtClean="0">
                <a:latin typeface="Times New Roman" pitchFamily="18" charset="0"/>
                <a:cs typeface="Times New Roman" pitchFamily="18" charset="0"/>
              </a:rPr>
              <a:t>  二值图像处理</a:t>
            </a:r>
            <a:endParaRPr lang="en-US" altLang="zh-CN" sz="2800" dirty="0">
              <a:latin typeface="Times New Roman" pitchFamily="18" charset="0"/>
              <a:ea typeface="+mn-ea"/>
              <a:cs typeface="Times New Roman" pitchFamily="18" charset="0"/>
            </a:endParaRPr>
          </a:p>
          <a:p>
            <a:r>
              <a:rPr lang="zh-CN" altLang="en-US" sz="2800" dirty="0" smtClean="0">
                <a:latin typeface="Times New Roman" pitchFamily="18" charset="0"/>
                <a:ea typeface="+mn-ea"/>
                <a:cs typeface="Times New Roman" pitchFamily="18" charset="0"/>
              </a:rPr>
              <a:t>第四章      </a:t>
            </a:r>
            <a:r>
              <a:rPr lang="en-US" altLang="zh-CN" sz="2800" dirty="0" smtClean="0">
                <a:latin typeface="Times New Roman" pitchFamily="18" charset="0"/>
                <a:ea typeface="+mn-ea"/>
                <a:cs typeface="Times New Roman" pitchFamily="18" charset="0"/>
              </a:rPr>
              <a:t>Color </a:t>
            </a:r>
            <a:r>
              <a:rPr lang="en-US" altLang="zh-CN" sz="2800" dirty="0">
                <a:latin typeface="Times New Roman" pitchFamily="18" charset="0"/>
                <a:ea typeface="+mn-ea"/>
                <a:cs typeface="Times New Roman" pitchFamily="18" charset="0"/>
              </a:rPr>
              <a:t>Image Processing  </a:t>
            </a:r>
            <a:r>
              <a:rPr lang="zh-CN" altLang="en-US" sz="2800" dirty="0" smtClean="0">
                <a:latin typeface="Times New Roman" pitchFamily="18" charset="0"/>
                <a:ea typeface="+mn-ea"/>
                <a:cs typeface="Times New Roman" pitchFamily="18" charset="0"/>
              </a:rPr>
              <a:t>彩色图像处理</a:t>
            </a:r>
            <a:endParaRPr lang="en-US" altLang="zh-CN" sz="2800" dirty="0" smtClean="0">
              <a:latin typeface="Times New Roman" pitchFamily="18" charset="0"/>
              <a:ea typeface="+mn-ea"/>
              <a:cs typeface="Times New Roman" pitchFamily="18" charset="0"/>
            </a:endParaRPr>
          </a:p>
          <a:p>
            <a:r>
              <a:rPr lang="zh-CN" altLang="en-US" sz="2800" dirty="0" smtClean="0">
                <a:latin typeface="Times New Roman" pitchFamily="18" charset="0"/>
                <a:ea typeface="+mn-ea"/>
                <a:cs typeface="Times New Roman" pitchFamily="18" charset="0"/>
              </a:rPr>
              <a:t>第五章      </a:t>
            </a:r>
            <a:r>
              <a:rPr lang="en-US" altLang="zh-CN" sz="2800" dirty="0" smtClean="0">
                <a:latin typeface="Times New Roman" pitchFamily="18" charset="0"/>
                <a:ea typeface="+mn-ea"/>
                <a:cs typeface="Times New Roman" pitchFamily="18" charset="0"/>
              </a:rPr>
              <a:t>Image </a:t>
            </a:r>
            <a:r>
              <a:rPr lang="en-US" altLang="zh-CN" sz="2800" dirty="0" err="1" smtClean="0">
                <a:latin typeface="Times New Roman" pitchFamily="18" charset="0"/>
                <a:ea typeface="+mn-ea"/>
                <a:cs typeface="Times New Roman" pitchFamily="18" charset="0"/>
              </a:rPr>
              <a:t>Denoizing</a:t>
            </a:r>
            <a:r>
              <a:rPr lang="en-US" altLang="zh-CN" sz="2800" dirty="0" smtClean="0">
                <a:latin typeface="Times New Roman" pitchFamily="18" charset="0"/>
                <a:ea typeface="+mn-ea"/>
                <a:cs typeface="Times New Roman" pitchFamily="18" charset="0"/>
              </a:rPr>
              <a:t>  </a:t>
            </a:r>
            <a:r>
              <a:rPr lang="zh-CN" altLang="en-US" sz="2800" dirty="0" smtClean="0">
                <a:latin typeface="Times New Roman" pitchFamily="18" charset="0"/>
                <a:ea typeface="+mn-ea"/>
                <a:cs typeface="Times New Roman" pitchFamily="18" charset="0"/>
              </a:rPr>
              <a:t>图像噪声的抑制</a:t>
            </a:r>
            <a:endParaRPr lang="en-US" altLang="zh-CN" sz="2800" dirty="0">
              <a:latin typeface="Times New Roman" pitchFamily="18" charset="0"/>
              <a:ea typeface="+mn-ea"/>
              <a:cs typeface="Times New Roman" pitchFamily="18" charset="0"/>
            </a:endParaRPr>
          </a:p>
          <a:p>
            <a:r>
              <a:rPr lang="zh-CN" altLang="en-US" sz="2800" dirty="0" smtClean="0">
                <a:latin typeface="Times New Roman" pitchFamily="18" charset="0"/>
                <a:ea typeface="+mn-ea"/>
                <a:cs typeface="Times New Roman" pitchFamily="18" charset="0"/>
              </a:rPr>
              <a:t>第六章      </a:t>
            </a:r>
            <a:r>
              <a:rPr lang="en-US" altLang="zh-CN" sz="2800" dirty="0">
                <a:latin typeface="Times New Roman" pitchFamily="18" charset="0"/>
                <a:ea typeface="+mn-ea"/>
                <a:cs typeface="Times New Roman" pitchFamily="18" charset="0"/>
              </a:rPr>
              <a:t>Image Enhancement </a:t>
            </a:r>
            <a:r>
              <a:rPr lang="en-US" altLang="zh-CN" sz="2800" dirty="0" smtClean="0">
                <a:latin typeface="Times New Roman" pitchFamily="18" charset="0"/>
                <a:ea typeface="+mn-ea"/>
                <a:cs typeface="Times New Roman" pitchFamily="18" charset="0"/>
              </a:rPr>
              <a:t> </a:t>
            </a:r>
            <a:r>
              <a:rPr lang="zh-CN" altLang="en-US" sz="2800" dirty="0" smtClean="0">
                <a:latin typeface="Times New Roman" pitchFamily="18" charset="0"/>
                <a:ea typeface="+mn-ea"/>
                <a:cs typeface="Times New Roman" pitchFamily="18" charset="0"/>
              </a:rPr>
              <a:t>图像增强</a:t>
            </a:r>
            <a:endParaRPr lang="en-US" altLang="zh-CN" sz="2800" dirty="0" smtClean="0">
              <a:latin typeface="Times New Roman" pitchFamily="18" charset="0"/>
              <a:ea typeface="+mn-ea"/>
              <a:cs typeface="Times New Roman" pitchFamily="18" charset="0"/>
            </a:endParaRPr>
          </a:p>
          <a:p>
            <a:r>
              <a:rPr lang="zh-CN" altLang="en-US" sz="2800" dirty="0" smtClean="0">
                <a:latin typeface="Times New Roman" pitchFamily="18" charset="0"/>
                <a:ea typeface="+mn-ea"/>
                <a:cs typeface="Times New Roman" pitchFamily="18" charset="0"/>
              </a:rPr>
              <a:t>第七章      </a:t>
            </a:r>
            <a:r>
              <a:rPr lang="en-US" altLang="zh-CN" sz="2800" dirty="0" smtClean="0">
                <a:latin typeface="Times New Roman" pitchFamily="18" charset="0"/>
                <a:cs typeface="Times New Roman" pitchFamily="18" charset="0"/>
              </a:rPr>
              <a:t>Image </a:t>
            </a:r>
            <a:r>
              <a:rPr lang="en-US" altLang="zh-CN" sz="2800" dirty="0">
                <a:latin typeface="Times New Roman" pitchFamily="18" charset="0"/>
                <a:cs typeface="Times New Roman" pitchFamily="18" charset="0"/>
              </a:rPr>
              <a:t>Geometry </a:t>
            </a:r>
            <a:r>
              <a:rPr lang="en-US" altLang="zh-CN" sz="2800" dirty="0" smtClean="0">
                <a:latin typeface="Times New Roman" pitchFamily="18" charset="0"/>
                <a:cs typeface="Times New Roman" pitchFamily="18" charset="0"/>
              </a:rPr>
              <a:t>Transform </a:t>
            </a:r>
            <a:r>
              <a:rPr lang="zh-CN" altLang="en-US" sz="2800" dirty="0" smtClean="0">
                <a:latin typeface="Times New Roman" pitchFamily="18" charset="0"/>
                <a:ea typeface="+mn-ea"/>
                <a:cs typeface="Times New Roman" pitchFamily="18" charset="0"/>
              </a:rPr>
              <a:t>图像几何变换</a:t>
            </a:r>
            <a:endParaRPr lang="en-US" altLang="zh-CN" sz="2800" dirty="0">
              <a:latin typeface="Times New Roman" pitchFamily="18" charset="0"/>
              <a:ea typeface="+mn-ea"/>
              <a:cs typeface="Times New Roman" pitchFamily="18" charset="0"/>
            </a:endParaRPr>
          </a:p>
          <a:p>
            <a:r>
              <a:rPr lang="zh-CN" altLang="en-US" sz="2800" dirty="0" smtClean="0">
                <a:latin typeface="Times New Roman" pitchFamily="18" charset="0"/>
                <a:cs typeface="Times New Roman" pitchFamily="18" charset="0"/>
              </a:rPr>
              <a:t>第八章</a:t>
            </a:r>
            <a:r>
              <a:rPr lang="zh-CN" altLang="en-US" sz="2800" dirty="0">
                <a:latin typeface="Times New Roman" pitchFamily="18" charset="0"/>
                <a:cs typeface="Times New Roman" pitchFamily="18" charset="0"/>
              </a:rPr>
              <a:t> </a:t>
            </a:r>
            <a:r>
              <a:rPr lang="zh-CN" altLang="en-US" sz="2800" dirty="0" smtClean="0">
                <a:latin typeface="Times New Roman" pitchFamily="18" charset="0"/>
                <a:cs typeface="Times New Roman" pitchFamily="18" charset="0"/>
              </a:rPr>
              <a:t>     </a:t>
            </a:r>
            <a:r>
              <a:rPr lang="en-US" altLang="zh-CN" sz="2800" dirty="0" smtClean="0">
                <a:latin typeface="Times New Roman" pitchFamily="18" charset="0"/>
                <a:cs typeface="Times New Roman" pitchFamily="18" charset="0"/>
              </a:rPr>
              <a:t>Image </a:t>
            </a:r>
            <a:r>
              <a:rPr lang="en-US" altLang="zh-CN" sz="2800" dirty="0">
                <a:latin typeface="Times New Roman" pitchFamily="18" charset="0"/>
                <a:cs typeface="Times New Roman" pitchFamily="18" charset="0"/>
              </a:rPr>
              <a:t>Data Compression </a:t>
            </a:r>
            <a:r>
              <a:rPr lang="zh-CN" altLang="en-US" sz="2800" dirty="0">
                <a:latin typeface="Times New Roman" pitchFamily="18" charset="0"/>
                <a:cs typeface="Times New Roman" pitchFamily="18" charset="0"/>
              </a:rPr>
              <a:t> </a:t>
            </a:r>
            <a:r>
              <a:rPr lang="zh-CN" altLang="en-US" sz="2800" dirty="0" smtClean="0">
                <a:latin typeface="Times New Roman" pitchFamily="18" charset="0"/>
                <a:cs typeface="Times New Roman" pitchFamily="18" charset="0"/>
              </a:rPr>
              <a:t>图像锐化</a:t>
            </a:r>
            <a:endParaRPr lang="en-US" altLang="zh-CN" sz="2800" dirty="0" smtClean="0">
              <a:latin typeface="Times New Roman" pitchFamily="18" charset="0"/>
              <a:ea typeface="+mn-ea"/>
              <a:cs typeface="Times New Roman" pitchFamily="18" charset="0"/>
            </a:endParaRPr>
          </a:p>
          <a:p>
            <a:r>
              <a:rPr lang="zh-CN" altLang="en-US" sz="2800" dirty="0">
                <a:latin typeface="Times New Roman" pitchFamily="18" charset="0"/>
                <a:cs typeface="Times New Roman" pitchFamily="18" charset="0"/>
              </a:rPr>
              <a:t>第九</a:t>
            </a:r>
            <a:r>
              <a:rPr lang="zh-CN" altLang="en-US" sz="2800" dirty="0" smtClean="0">
                <a:latin typeface="Times New Roman" pitchFamily="18" charset="0"/>
                <a:cs typeface="Times New Roman" pitchFamily="18" charset="0"/>
              </a:rPr>
              <a:t>章      </a:t>
            </a:r>
            <a:r>
              <a:rPr lang="en-US" altLang="zh-CN" sz="2800" dirty="0" smtClean="0">
                <a:latin typeface="Times New Roman" pitchFamily="18" charset="0"/>
                <a:cs typeface="Times New Roman" pitchFamily="18" charset="0"/>
              </a:rPr>
              <a:t>Image </a:t>
            </a:r>
            <a:r>
              <a:rPr lang="en-US" altLang="zh-CN" sz="2800" dirty="0">
                <a:latin typeface="Times New Roman" pitchFamily="18" charset="0"/>
                <a:cs typeface="Times New Roman" pitchFamily="18" charset="0"/>
              </a:rPr>
              <a:t>Transform </a:t>
            </a:r>
            <a:r>
              <a:rPr lang="en-US" altLang="zh-CN" sz="2800" dirty="0" smtClean="0">
                <a:latin typeface="Times New Roman" pitchFamily="18" charset="0"/>
                <a:cs typeface="Times New Roman" pitchFamily="18" charset="0"/>
              </a:rPr>
              <a:t> </a:t>
            </a:r>
            <a:r>
              <a:rPr lang="zh-CN" altLang="en-US" sz="2800" dirty="0" smtClean="0">
                <a:latin typeface="Times New Roman" pitchFamily="18" charset="0"/>
                <a:cs typeface="Times New Roman" pitchFamily="18" charset="0"/>
              </a:rPr>
              <a:t>图像变换</a:t>
            </a:r>
            <a:endParaRPr lang="en-US" altLang="zh-CN" sz="2800" dirty="0" smtClean="0">
              <a:latin typeface="Times New Roman" pitchFamily="18" charset="0"/>
              <a:cs typeface="Times New Roman" pitchFamily="18" charset="0"/>
            </a:endParaRPr>
          </a:p>
          <a:p>
            <a:r>
              <a:rPr lang="zh-CN" altLang="en-US" sz="2800" dirty="0" smtClean="0">
                <a:latin typeface="Times New Roman" pitchFamily="18" charset="0"/>
                <a:ea typeface="+mn-ea"/>
                <a:cs typeface="Times New Roman" pitchFamily="18" charset="0"/>
              </a:rPr>
              <a:t>第十章</a:t>
            </a:r>
            <a:r>
              <a:rPr lang="zh-CN" altLang="en-US" sz="2800" dirty="0">
                <a:latin typeface="Times New Roman" pitchFamily="18" charset="0"/>
                <a:ea typeface="+mn-ea"/>
                <a:cs typeface="Times New Roman" pitchFamily="18" charset="0"/>
              </a:rPr>
              <a:t> </a:t>
            </a:r>
            <a:r>
              <a:rPr lang="zh-CN" altLang="en-US" sz="2800" dirty="0" smtClean="0">
                <a:latin typeface="Times New Roman" pitchFamily="18" charset="0"/>
                <a:ea typeface="+mn-ea"/>
                <a:cs typeface="Times New Roman" pitchFamily="18" charset="0"/>
              </a:rPr>
              <a:t>     </a:t>
            </a:r>
            <a:r>
              <a:rPr lang="en-US" altLang="zh-CN" sz="2800" dirty="0" smtClean="0">
                <a:latin typeface="Times New Roman" pitchFamily="18" charset="0"/>
                <a:ea typeface="+mn-ea"/>
                <a:cs typeface="Times New Roman" pitchFamily="18" charset="0"/>
              </a:rPr>
              <a:t>Image Encoding  </a:t>
            </a:r>
            <a:r>
              <a:rPr lang="zh-CN" altLang="en-US" sz="2800" dirty="0" smtClean="0">
                <a:latin typeface="Times New Roman" pitchFamily="18" charset="0"/>
                <a:ea typeface="+mn-ea"/>
                <a:cs typeface="Times New Roman" pitchFamily="18" charset="0"/>
              </a:rPr>
              <a:t>图像</a:t>
            </a:r>
            <a:r>
              <a:rPr lang="zh-CN" altLang="en-US" sz="2800" dirty="0">
                <a:latin typeface="Times New Roman" pitchFamily="18" charset="0"/>
                <a:ea typeface="+mn-ea"/>
                <a:cs typeface="Times New Roman" pitchFamily="18" charset="0"/>
              </a:rPr>
              <a:t>编码</a:t>
            </a:r>
            <a:r>
              <a:rPr lang="en-US" altLang="zh-CN" sz="2800" b="1" dirty="0">
                <a:solidFill>
                  <a:schemeClr val="bg1"/>
                </a:solidFill>
                <a:latin typeface="Times New Roman" pitchFamily="18" charset="0"/>
                <a:ea typeface="+mn-ea"/>
                <a:cs typeface="Times New Roman" pitchFamily="18" charset="0"/>
              </a:rPr>
              <a:t>	</a:t>
            </a:r>
          </a:p>
        </p:txBody>
      </p:sp>
      <p:sp>
        <p:nvSpPr>
          <p:cNvPr id="31748" name="Rectangle 38"/>
          <p:cNvSpPr>
            <a:spLocks noGrp="1" noChangeArrowheads="1"/>
          </p:cNvSpPr>
          <p:nvPr>
            <p:ph type="title" idx="4294967295"/>
          </p:nvPr>
        </p:nvSpPr>
        <p:spPr/>
        <p:txBody>
          <a:bodyPr/>
          <a:lstStyle/>
          <a:p>
            <a:pPr eaLnBrk="1" hangingPunct="1"/>
            <a:r>
              <a:rPr lang="en-US" altLang="zh-CN" sz="3600" dirty="0" smtClean="0">
                <a:latin typeface="Times New Roman" pitchFamily="18" charset="0"/>
                <a:ea typeface="+mn-ea"/>
                <a:cs typeface="Times New Roman" pitchFamily="18" charset="0"/>
              </a:rPr>
              <a:t>1.4</a:t>
            </a:r>
            <a:r>
              <a:rPr lang="en-US" altLang="zh-CN" sz="3600" b="1" dirty="0" smtClean="0">
                <a:latin typeface="Times New Roman" pitchFamily="18" charset="0"/>
                <a:ea typeface="+mn-ea"/>
                <a:cs typeface="Times New Roman" pitchFamily="18" charset="0"/>
              </a:rPr>
              <a:t> </a:t>
            </a:r>
            <a:r>
              <a:rPr lang="zh-CN" altLang="en-US" sz="3600" b="1" dirty="0" smtClean="0">
                <a:latin typeface="Times New Roman" pitchFamily="18" charset="0"/>
                <a:ea typeface="+mn-ea"/>
                <a:cs typeface="Times New Roman" pitchFamily="18" charset="0"/>
              </a:rPr>
              <a:t>数字图像处理的主要研究内容</a:t>
            </a:r>
            <a:endParaRPr lang="zh-CN" altLang="en-US" b="1" dirty="0" smtClean="0">
              <a:latin typeface="Times New Roman" pitchFamily="18" charset="0"/>
              <a:ea typeface="+mn-ea"/>
              <a:cs typeface="Times New Roman" pitchFamily="18" charset="0"/>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68313" y="557808"/>
            <a:ext cx="8229600" cy="1143000"/>
          </a:xfrm>
        </p:spPr>
        <p:txBody>
          <a:bodyPr/>
          <a:lstStyle/>
          <a:p>
            <a:pPr eaLnBrk="1" hangingPunct="1"/>
            <a:r>
              <a:rPr lang="en-US" altLang="zh-CN" dirty="0" smtClean="0">
                <a:latin typeface="Times New Roman" pitchFamily="18" charset="0"/>
                <a:cs typeface="Times New Roman" pitchFamily="18" charset="0"/>
              </a:rPr>
              <a:t>Chapter 2: Digitizing Images</a:t>
            </a:r>
            <a:r>
              <a:rPr lang="en-US" altLang="zh-CN" b="1" dirty="0" smtClean="0"/>
              <a:t/>
            </a:r>
            <a:br>
              <a:rPr lang="en-US" altLang="zh-CN" b="1" dirty="0" smtClean="0"/>
            </a:br>
            <a:r>
              <a:rPr lang="zh-CN" altLang="en-US" b="1" dirty="0" smtClean="0"/>
              <a:t>第二章	图像的数字化</a:t>
            </a:r>
          </a:p>
        </p:txBody>
      </p:sp>
      <p:sp>
        <p:nvSpPr>
          <p:cNvPr id="297987" name="Text Box 3"/>
          <p:cNvSpPr txBox="1">
            <a:spLocks noChangeArrowheads="1"/>
          </p:cNvSpPr>
          <p:nvPr/>
        </p:nvSpPr>
        <p:spPr bwMode="auto">
          <a:xfrm>
            <a:off x="755650" y="2019300"/>
            <a:ext cx="7850188" cy="457200"/>
          </a:xfrm>
          <a:prstGeom prst="rect">
            <a:avLst/>
          </a:prstGeom>
          <a:noFill/>
          <a:ln w="9525">
            <a:noFill/>
            <a:miter lim="800000"/>
            <a:headEnd/>
            <a:tailEnd/>
          </a:ln>
          <a:effectLst/>
        </p:spPr>
        <p:txBody>
          <a:bodyPr>
            <a:spAutoFit/>
          </a:bodyPr>
          <a:lstStyle/>
          <a:p>
            <a:pPr>
              <a:buFont typeface="Wingdings" pitchFamily="2" charset="2"/>
              <a:buChar char="Ø"/>
              <a:defRPr/>
            </a:pPr>
            <a:endParaRPr lang="zh-CN" altLang="en-US" b="1">
              <a:solidFill>
                <a:srgbClr val="FFFF66"/>
              </a:solidFill>
              <a:effectLst>
                <a:outerShdw blurRad="38100" dist="38100" dir="2700000" algn="tl">
                  <a:srgbClr val="000000"/>
                </a:outerShdw>
              </a:effectLst>
            </a:endParaRPr>
          </a:p>
        </p:txBody>
      </p:sp>
      <p:sp>
        <p:nvSpPr>
          <p:cNvPr id="32772" name="Rectangle 4"/>
          <p:cNvSpPr>
            <a:spLocks noChangeArrowheads="1"/>
          </p:cNvSpPr>
          <p:nvPr/>
        </p:nvSpPr>
        <p:spPr bwMode="auto">
          <a:xfrm>
            <a:off x="900112" y="2133600"/>
            <a:ext cx="7200279" cy="1739900"/>
          </a:xfrm>
          <a:prstGeom prst="rect">
            <a:avLst/>
          </a:prstGeom>
          <a:noFill/>
          <a:ln w="9525">
            <a:noFill/>
            <a:miter lim="800000"/>
            <a:headEnd/>
            <a:tailEnd/>
          </a:ln>
        </p:spPr>
        <p:txBody>
          <a:bodyPr wrap="square">
            <a:spAutoFit/>
          </a:bodyPr>
          <a:lstStyle/>
          <a:p>
            <a:pPr eaLnBrk="0" hangingPunct="0"/>
            <a:r>
              <a:rPr lang="zh-CN" altLang="en-US" sz="3600" dirty="0"/>
              <a:t>       如何由一幅模拟图像</a:t>
            </a:r>
            <a:r>
              <a:rPr lang="zh-CN" altLang="en-US" sz="3600" b="1" dirty="0">
                <a:solidFill>
                  <a:srgbClr val="0000FF"/>
                </a:solidFill>
              </a:rPr>
              <a:t>获取</a:t>
            </a:r>
            <a:r>
              <a:rPr lang="zh-CN" altLang="en-US" sz="3600" dirty="0"/>
              <a:t>一幅满足需求的数字图像，使图像便于计算机处理、分析。</a:t>
            </a:r>
          </a:p>
        </p:txBody>
      </p:sp>
    </p:spTree>
    <p:extLst>
      <p:ext uri="{BB962C8B-B14F-4D97-AF65-F5344CB8AC3E}">
        <p14:creationId xmlns:p14="http://schemas.microsoft.com/office/powerpoint/2010/main" val="288625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nodePh="1">
                                  <p:stCondLst>
                                    <p:cond delay="0"/>
                                  </p:stCondLst>
                                  <p:endCondLst>
                                    <p:cond evt="begin" delay="0">
                                      <p:tn val="5"/>
                                    </p:cond>
                                  </p:endCondLst>
                                  <p:childTnLst>
                                    <p:set>
                                      <p:cBhvr>
                                        <p:cTn id="6" dur="1" fill="hold">
                                          <p:stCondLst>
                                            <p:cond delay="499"/>
                                          </p:stCondLst>
                                        </p:cTn>
                                        <p:tgtEl>
                                          <p:spTgt spid="297987"/>
                                        </p:tgtEl>
                                        <p:attrNameLst>
                                          <p:attrName>style.visibility</p:attrName>
                                        </p:attrNameLst>
                                      </p:cBhvr>
                                      <p:to>
                                        <p:strVal val="visible"/>
                                      </p:to>
                                    </p:set>
                                    <p:anim to="" calcmode="lin" valueType="num">
                                      <p:cBhvr>
                                        <p:cTn id="7" dur="1" fill="hold"/>
                                        <p:tgtEl>
                                          <p:spTgt spid="29798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type="title"/>
          </p:nvPr>
        </p:nvSpPr>
        <p:spPr/>
        <p:txBody>
          <a:bodyPr/>
          <a:lstStyle/>
          <a:p>
            <a:pPr eaLnBrk="1" hangingPunct="1"/>
            <a:r>
              <a:rPr lang="en-US" altLang="zh-CN" dirty="0" smtClean="0">
                <a:latin typeface="Times New Roman" pitchFamily="18" charset="0"/>
                <a:cs typeface="Times New Roman" pitchFamily="18" charset="0"/>
              </a:rPr>
              <a:t>Digitizing Images</a:t>
            </a:r>
            <a:r>
              <a:rPr lang="en-US" altLang="zh-CN" b="1" dirty="0" smtClean="0"/>
              <a:t/>
            </a:r>
            <a:br>
              <a:rPr lang="en-US" altLang="zh-CN" b="1" dirty="0" smtClean="0"/>
            </a:br>
            <a:r>
              <a:rPr lang="zh-CN" altLang="en-US" b="1" dirty="0" smtClean="0"/>
              <a:t>图像的数字化</a:t>
            </a:r>
          </a:p>
        </p:txBody>
      </p:sp>
      <p:graphicFrame>
        <p:nvGraphicFramePr>
          <p:cNvPr id="2050" name="Object 2"/>
          <p:cNvGraphicFramePr>
            <a:graphicFrameLocks noGrp="1" noChangeAspect="1"/>
          </p:cNvGraphicFramePr>
          <p:nvPr>
            <p:ph idx="1"/>
          </p:nvPr>
        </p:nvGraphicFramePr>
        <p:xfrm>
          <a:off x="971550" y="1989138"/>
          <a:ext cx="7445375" cy="4394200"/>
        </p:xfrm>
        <a:graphic>
          <a:graphicData uri="http://schemas.openxmlformats.org/presentationml/2006/ole">
            <mc:AlternateContent xmlns:mc="http://schemas.openxmlformats.org/markup-compatibility/2006">
              <mc:Choice xmlns:v="urn:schemas-microsoft-com:vml" Requires="v">
                <p:oleObj spid="_x0000_s6180" name="Image" r:id="rId3" imgW="33325714" imgH="19670204" progId="">
                  <p:embed/>
                </p:oleObj>
              </mc:Choice>
              <mc:Fallback>
                <p:oleObj name="Image" r:id="rId3" imgW="33325714" imgH="19670204" progId="">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989138"/>
                        <a:ext cx="7445375" cy="439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4910635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4"/>
          <p:cNvGraphicFramePr>
            <a:graphicFrameLocks noGrp="1" noChangeAspect="1"/>
          </p:cNvGraphicFramePr>
          <p:nvPr>
            <p:ph idx="1"/>
          </p:nvPr>
        </p:nvGraphicFramePr>
        <p:xfrm>
          <a:off x="2254250" y="346075"/>
          <a:ext cx="4319588" cy="6226175"/>
        </p:xfrm>
        <a:graphic>
          <a:graphicData uri="http://schemas.openxmlformats.org/presentationml/2006/ole">
            <mc:AlternateContent xmlns:mc="http://schemas.openxmlformats.org/markup-compatibility/2006">
              <mc:Choice xmlns:v="urn:schemas-microsoft-com:vml" Requires="v">
                <p:oleObj spid="_x0000_s1069" name="Image" r:id="rId3" imgW="5003175" imgH="7212698" progId="Photoshop.Image.9">
                  <p:embed/>
                </p:oleObj>
              </mc:Choice>
              <mc:Fallback>
                <p:oleObj name="Image" r:id="rId3" imgW="5003175" imgH="7212698" progId="Photoshop.Image.9">
                  <p:embed/>
                  <p:pic>
                    <p:nvPicPr>
                      <p:cNvPr id="0" name="Picture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250" y="346075"/>
                        <a:ext cx="4319588" cy="6226175"/>
                      </a:xfrm>
                      <a:prstGeom prst="rect">
                        <a:avLst/>
                      </a:prstGeom>
                      <a:noFill/>
                      <a:ln w="25400">
                        <a:solidFill>
                          <a:srgbClr val="000000"/>
                        </a:solidFill>
                        <a:miter lim="800000"/>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2"/>
          <p:cNvSpPr>
            <a:spLocks noGrp="1" noChangeArrowheads="1"/>
          </p:cNvSpPr>
          <p:nvPr>
            <p:ph type="title"/>
          </p:nvPr>
        </p:nvSpPr>
        <p:spPr/>
        <p:txBody>
          <a:bodyPr/>
          <a:lstStyle/>
          <a:p>
            <a:pPr eaLnBrk="1" hangingPunct="1"/>
            <a:r>
              <a:rPr lang="en-US" altLang="zh-CN" dirty="0" smtClean="0">
                <a:latin typeface="Times New Roman" pitchFamily="18" charset="0"/>
                <a:cs typeface="Times New Roman" pitchFamily="18" charset="0"/>
              </a:rPr>
              <a:t>Digitizing Images</a:t>
            </a:r>
            <a:r>
              <a:rPr lang="en-US" altLang="zh-CN" b="1" dirty="0" smtClean="0"/>
              <a:t/>
            </a:r>
            <a:br>
              <a:rPr lang="en-US" altLang="zh-CN" b="1" dirty="0" smtClean="0"/>
            </a:br>
            <a:r>
              <a:rPr lang="zh-CN" altLang="en-US" b="1" dirty="0" smtClean="0"/>
              <a:t>图像的数字化</a:t>
            </a:r>
          </a:p>
        </p:txBody>
      </p:sp>
      <p:sp>
        <p:nvSpPr>
          <p:cNvPr id="3079" name="Rectangle 3"/>
          <p:cNvSpPr>
            <a:spLocks noGrp="1" noChangeArrowheads="1"/>
          </p:cNvSpPr>
          <p:nvPr>
            <p:ph type="body" idx="1"/>
          </p:nvPr>
        </p:nvSpPr>
        <p:spPr>
          <a:xfrm>
            <a:off x="323528" y="1700213"/>
            <a:ext cx="8496944" cy="4114800"/>
          </a:xfrm>
        </p:spPr>
        <p:txBody>
          <a:bodyPr/>
          <a:lstStyle/>
          <a:p>
            <a:pPr eaLnBrk="1" hangingPunct="1">
              <a:buFont typeface="Wingdings" pitchFamily="2" charset="2"/>
              <a:buChar char="Ø"/>
            </a:pPr>
            <a:r>
              <a:rPr lang="zh-CN" altLang="en-US" dirty="0" smtClean="0"/>
              <a:t>像素值往往用来表示像素的</a:t>
            </a:r>
            <a:r>
              <a:rPr lang="zh-CN" altLang="en-US" b="1" dirty="0" smtClean="0">
                <a:solidFill>
                  <a:srgbClr val="0000FF"/>
                </a:solidFill>
              </a:rPr>
              <a:t>灰度级</a:t>
            </a:r>
            <a:r>
              <a:rPr lang="zh-CN" altLang="en-US" dirty="0" smtClean="0"/>
              <a:t>、颜色值、透明度等等。</a:t>
            </a:r>
            <a:endParaRPr lang="zh-CN" altLang="en-IE" dirty="0" smtClean="0"/>
          </a:p>
        </p:txBody>
      </p:sp>
      <p:graphicFrame>
        <p:nvGraphicFramePr>
          <p:cNvPr id="3074" name="Object 2"/>
          <p:cNvGraphicFramePr>
            <a:graphicFrameLocks noChangeAspect="1"/>
          </p:cNvGraphicFramePr>
          <p:nvPr/>
        </p:nvGraphicFramePr>
        <p:xfrm>
          <a:off x="0" y="2930525"/>
          <a:ext cx="1806575" cy="1793875"/>
        </p:xfrm>
        <a:graphic>
          <a:graphicData uri="http://schemas.openxmlformats.org/presentationml/2006/ole">
            <mc:AlternateContent xmlns:mc="http://schemas.openxmlformats.org/markup-compatibility/2006">
              <mc:Choice xmlns:v="urn:schemas-microsoft-com:vml" Requires="v">
                <p:oleObj spid="_x0000_s7306" name="位图图像" r:id="rId4" imgW="1238423" imgH="1228571" progId="PBrush">
                  <p:embed/>
                </p:oleObj>
              </mc:Choice>
              <mc:Fallback>
                <p:oleObj name="位图图像" r:id="rId4" imgW="1238423" imgH="1228571"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930525"/>
                        <a:ext cx="1806575"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3"/>
          <p:cNvGraphicFramePr>
            <a:graphicFrameLocks noChangeAspect="1"/>
          </p:cNvGraphicFramePr>
          <p:nvPr/>
        </p:nvGraphicFramePr>
        <p:xfrm>
          <a:off x="1778000" y="2898775"/>
          <a:ext cx="7366000" cy="1816100"/>
        </p:xfrm>
        <a:graphic>
          <a:graphicData uri="http://schemas.openxmlformats.org/presentationml/2006/ole">
            <mc:AlternateContent xmlns:mc="http://schemas.openxmlformats.org/markup-compatibility/2006">
              <mc:Choice xmlns:v="urn:schemas-microsoft-com:vml" Requires="v">
                <p:oleObj spid="_x0000_s7307" name="位图图像" r:id="rId6" imgW="4791744" imgH="1181265" progId="PBrush">
                  <p:embed/>
                </p:oleObj>
              </mc:Choice>
              <mc:Fallback>
                <p:oleObj name="位图图像" r:id="rId6" imgW="4791744" imgH="1181265"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8000" y="2898775"/>
                        <a:ext cx="7366000"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6" name="Object 4"/>
          <p:cNvGraphicFramePr>
            <a:graphicFrameLocks noChangeAspect="1"/>
          </p:cNvGraphicFramePr>
          <p:nvPr/>
        </p:nvGraphicFramePr>
        <p:xfrm>
          <a:off x="0" y="4883150"/>
          <a:ext cx="1785938" cy="1785938"/>
        </p:xfrm>
        <a:graphic>
          <a:graphicData uri="http://schemas.openxmlformats.org/presentationml/2006/ole">
            <mc:AlternateContent xmlns:mc="http://schemas.openxmlformats.org/markup-compatibility/2006">
              <mc:Choice xmlns:v="urn:schemas-microsoft-com:vml" Requires="v">
                <p:oleObj spid="_x0000_s7308" name="位图图像" r:id="rId8" imgW="1219370" imgH="1219370" progId="PBrush">
                  <p:embed/>
                </p:oleObj>
              </mc:Choice>
              <mc:Fallback>
                <p:oleObj name="位图图像" r:id="rId8" imgW="1219370" imgH="1219370" progId="PBrush">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883150"/>
                        <a:ext cx="1785938" cy="178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7" name="Object 5"/>
          <p:cNvGraphicFramePr>
            <a:graphicFrameLocks noChangeAspect="1"/>
          </p:cNvGraphicFramePr>
          <p:nvPr/>
        </p:nvGraphicFramePr>
        <p:xfrm>
          <a:off x="1738313" y="4892675"/>
          <a:ext cx="7405687" cy="1758950"/>
        </p:xfrm>
        <a:graphic>
          <a:graphicData uri="http://schemas.openxmlformats.org/presentationml/2006/ole">
            <mc:AlternateContent xmlns:mc="http://schemas.openxmlformats.org/markup-compatibility/2006">
              <mc:Choice xmlns:v="urn:schemas-microsoft-com:vml" Requires="v">
                <p:oleObj spid="_x0000_s7309" name="位图图像" r:id="rId10" imgW="4933333" imgH="1171429" progId="PBrush">
                  <p:embed/>
                </p:oleObj>
              </mc:Choice>
              <mc:Fallback>
                <p:oleObj name="位图图像" r:id="rId10" imgW="4933333" imgH="1171429" progId="PBrush">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38313" y="4892675"/>
                        <a:ext cx="7405687"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7828216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08000" y="247650"/>
            <a:ext cx="8400008" cy="1143000"/>
          </a:xfrm>
        </p:spPr>
        <p:txBody>
          <a:bodyPr/>
          <a:lstStyle/>
          <a:p>
            <a:pPr eaLnBrk="1" hangingPunct="1"/>
            <a:r>
              <a:rPr lang="en-US" altLang="zh-CN" dirty="0" smtClean="0">
                <a:latin typeface="Times New Roman" pitchFamily="18" charset="0"/>
                <a:cs typeface="Times New Roman" pitchFamily="18" charset="0"/>
              </a:rPr>
              <a:t>Chapter 3: Binary </a:t>
            </a:r>
            <a:r>
              <a:rPr lang="en-US" altLang="zh-CN" dirty="0">
                <a:latin typeface="Times New Roman" pitchFamily="18" charset="0"/>
                <a:cs typeface="Times New Roman" pitchFamily="18" charset="0"/>
              </a:rPr>
              <a:t>Image Processing</a:t>
            </a:r>
            <a:r>
              <a:rPr lang="en-US" altLang="zh-CN" b="1" dirty="0" smtClean="0"/>
              <a:t/>
            </a:r>
            <a:br>
              <a:rPr lang="en-US" altLang="zh-CN" b="1" dirty="0" smtClean="0"/>
            </a:br>
            <a:r>
              <a:rPr lang="zh-CN" altLang="en-US" b="1" dirty="0" smtClean="0"/>
              <a:t>第</a:t>
            </a:r>
            <a:r>
              <a:rPr lang="zh-CN" altLang="en-US" b="1" dirty="0"/>
              <a:t>三</a:t>
            </a:r>
            <a:r>
              <a:rPr lang="zh-CN" altLang="en-US" b="1" dirty="0" smtClean="0"/>
              <a:t>章</a:t>
            </a:r>
            <a:r>
              <a:rPr lang="zh-CN" altLang="en-US" b="1" dirty="0"/>
              <a:t>	二值图像处理</a:t>
            </a:r>
          </a:p>
        </p:txBody>
      </p:sp>
      <p:sp>
        <p:nvSpPr>
          <p:cNvPr id="297987" name="Text Box 3"/>
          <p:cNvSpPr txBox="1">
            <a:spLocks noChangeArrowheads="1"/>
          </p:cNvSpPr>
          <p:nvPr/>
        </p:nvSpPr>
        <p:spPr bwMode="auto">
          <a:xfrm>
            <a:off x="755650" y="2019300"/>
            <a:ext cx="7850188" cy="457200"/>
          </a:xfrm>
          <a:prstGeom prst="rect">
            <a:avLst/>
          </a:prstGeom>
          <a:noFill/>
          <a:ln w="9525">
            <a:noFill/>
            <a:miter lim="800000"/>
            <a:headEnd/>
            <a:tailEnd/>
          </a:ln>
          <a:effectLst/>
        </p:spPr>
        <p:txBody>
          <a:bodyPr>
            <a:spAutoFit/>
          </a:bodyPr>
          <a:lstStyle/>
          <a:p>
            <a:pPr>
              <a:buFont typeface="Wingdings" pitchFamily="2" charset="2"/>
              <a:buChar char="Ø"/>
              <a:defRPr/>
            </a:pPr>
            <a:endParaRPr lang="zh-CN" altLang="en-US" b="1">
              <a:solidFill>
                <a:srgbClr val="FFFF66"/>
              </a:solidFill>
              <a:effectLst>
                <a:outerShdw blurRad="38100" dist="38100" dir="2700000" algn="tl">
                  <a:srgbClr val="000000"/>
                </a:outerShdw>
              </a:effectLst>
            </a:endParaRPr>
          </a:p>
        </p:txBody>
      </p:sp>
      <p:sp>
        <p:nvSpPr>
          <p:cNvPr id="32772" name="Rectangle 4"/>
          <p:cNvSpPr>
            <a:spLocks noChangeArrowheads="1"/>
          </p:cNvSpPr>
          <p:nvPr/>
        </p:nvSpPr>
        <p:spPr bwMode="auto">
          <a:xfrm>
            <a:off x="539552" y="1463070"/>
            <a:ext cx="8136904" cy="1569660"/>
          </a:xfrm>
          <a:prstGeom prst="rect">
            <a:avLst/>
          </a:prstGeom>
          <a:noFill/>
          <a:ln w="9525">
            <a:noFill/>
            <a:miter lim="800000"/>
            <a:headEnd/>
            <a:tailEnd/>
          </a:ln>
        </p:spPr>
        <p:txBody>
          <a:bodyPr wrap="square">
            <a:spAutoFit/>
          </a:bodyPr>
          <a:lstStyle/>
          <a:p>
            <a:pPr eaLnBrk="0" hangingPunct="0"/>
            <a:r>
              <a:rPr lang="zh-CN" altLang="en-US" sz="3200" dirty="0">
                <a:latin typeface="Times New Roman" pitchFamily="18" charset="0"/>
                <a:cs typeface="Times New Roman" pitchFamily="18" charset="0"/>
              </a:rPr>
              <a:t>二</a:t>
            </a:r>
            <a:r>
              <a:rPr lang="zh-CN" altLang="en-US" sz="3200" dirty="0" smtClean="0">
                <a:latin typeface="Times New Roman" pitchFamily="18" charset="0"/>
                <a:cs typeface="Times New Roman" pitchFamily="18" charset="0"/>
              </a:rPr>
              <a:t>值图像处理是</a:t>
            </a:r>
            <a:r>
              <a:rPr lang="zh-CN" altLang="en-US" sz="3200" dirty="0">
                <a:latin typeface="Times New Roman" pitchFamily="18" charset="0"/>
                <a:cs typeface="Times New Roman" pitchFamily="18" charset="0"/>
              </a:rPr>
              <a:t>指通过某种方法，使得画面场景被分为“</a:t>
            </a:r>
            <a:r>
              <a:rPr lang="zh-CN" altLang="en-US" sz="3200" b="1" dirty="0">
                <a:solidFill>
                  <a:srgbClr val="0000FF"/>
                </a:solidFill>
                <a:latin typeface="Times New Roman" pitchFamily="18" charset="0"/>
                <a:cs typeface="Times New Roman" pitchFamily="18" charset="0"/>
              </a:rPr>
              <a:t>目标物</a:t>
            </a:r>
            <a:r>
              <a:rPr lang="zh-CN" altLang="en-US" sz="3200" dirty="0">
                <a:latin typeface="Times New Roman" pitchFamily="18" charset="0"/>
                <a:cs typeface="Times New Roman" pitchFamily="18" charset="0"/>
              </a:rPr>
              <a:t>”及“</a:t>
            </a:r>
            <a:r>
              <a:rPr lang="zh-CN" altLang="en-US" sz="3200" b="1" dirty="0">
                <a:solidFill>
                  <a:srgbClr val="0000FF"/>
                </a:solidFill>
                <a:latin typeface="Times New Roman" pitchFamily="18" charset="0"/>
                <a:cs typeface="Times New Roman" pitchFamily="18" charset="0"/>
              </a:rPr>
              <a:t>非目标物</a:t>
            </a:r>
            <a:r>
              <a:rPr lang="zh-CN" altLang="en-US" sz="3200" dirty="0">
                <a:latin typeface="Times New Roman" pitchFamily="18" charset="0"/>
                <a:cs typeface="Times New Roman" pitchFamily="18" charset="0"/>
              </a:rPr>
              <a:t>”两类</a:t>
            </a:r>
            <a:r>
              <a:rPr lang="en-US" altLang="zh-CN" sz="3200" dirty="0">
                <a:latin typeface="Times New Roman" pitchFamily="18" charset="0"/>
                <a:cs typeface="Times New Roman" pitchFamily="18" charset="0"/>
              </a:rPr>
              <a:t>,</a:t>
            </a:r>
            <a:r>
              <a:rPr lang="zh-CN" altLang="en-US" sz="3200" dirty="0">
                <a:latin typeface="Times New Roman" pitchFamily="18" charset="0"/>
                <a:cs typeface="Times New Roman" pitchFamily="18" charset="0"/>
              </a:rPr>
              <a:t>即将图像的像素变换为</a:t>
            </a:r>
            <a:r>
              <a:rPr lang="zh-CN" altLang="en-US" sz="3200" b="1" dirty="0">
                <a:solidFill>
                  <a:srgbClr val="0000FF"/>
                </a:solidFill>
                <a:latin typeface="Times New Roman" pitchFamily="18" charset="0"/>
                <a:cs typeface="Times New Roman" pitchFamily="18" charset="0"/>
              </a:rPr>
              <a:t>黑、白两种</a:t>
            </a:r>
            <a:r>
              <a:rPr lang="zh-CN" altLang="en-US" sz="3200" dirty="0" smtClean="0">
                <a:latin typeface="Times New Roman" pitchFamily="18" charset="0"/>
                <a:cs typeface="Times New Roman" pitchFamily="18" charset="0"/>
              </a:rPr>
              <a:t>。</a:t>
            </a:r>
            <a:endParaRPr lang="zh-CN" altLang="en-US" sz="3200" dirty="0">
              <a:latin typeface="Times New Roman" pitchFamily="18" charset="0"/>
              <a:cs typeface="Times New Roman" pitchFamily="18" charset="0"/>
            </a:endParaRPr>
          </a:p>
        </p:txBody>
      </p:sp>
      <p:pic>
        <p:nvPicPr>
          <p:cNvPr id="5" name="Picture 4"/>
          <p:cNvPicPr>
            <a:picLocks noChangeAspect="1" noChangeArrowheads="1"/>
          </p:cNvPicPr>
          <p:nvPr/>
        </p:nvPicPr>
        <p:blipFill>
          <a:blip r:embed="rId2" cstate="print"/>
          <a:srcRect/>
          <a:stretch>
            <a:fillRect/>
          </a:stretch>
        </p:blipFill>
        <p:spPr bwMode="auto">
          <a:xfrm>
            <a:off x="2787831" y="3099327"/>
            <a:ext cx="6047932" cy="3661514"/>
          </a:xfrm>
          <a:prstGeom prst="rect">
            <a:avLst/>
          </a:prstGeom>
          <a:noFill/>
          <a:ln w="9525">
            <a:noFill/>
            <a:miter lim="800000"/>
            <a:headEnd/>
            <a:tailEnd/>
          </a:ln>
        </p:spPr>
      </p:pic>
      <p:pic>
        <p:nvPicPr>
          <p:cNvPr id="9218" name="Picture 2" descr="DSC006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4961163"/>
            <a:ext cx="1925638"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descr="DSC00610l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746" y="4930084"/>
            <a:ext cx="1925638"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4" descr="DCS00610lee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3188450"/>
            <a:ext cx="1925638"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0331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nodePh="1">
                                  <p:stCondLst>
                                    <p:cond delay="0"/>
                                  </p:stCondLst>
                                  <p:endCondLst>
                                    <p:cond evt="begin" delay="0">
                                      <p:tn val="5"/>
                                    </p:cond>
                                  </p:endCondLst>
                                  <p:childTnLst>
                                    <p:set>
                                      <p:cBhvr>
                                        <p:cTn id="6" dur="1" fill="hold">
                                          <p:stCondLst>
                                            <p:cond delay="499"/>
                                          </p:stCondLst>
                                        </p:cTn>
                                        <p:tgtEl>
                                          <p:spTgt spid="297987"/>
                                        </p:tgtEl>
                                        <p:attrNameLst>
                                          <p:attrName>style.visibility</p:attrName>
                                        </p:attrNameLst>
                                      </p:cBhvr>
                                      <p:to>
                                        <p:strVal val="visible"/>
                                      </p:to>
                                    </p:set>
                                    <p:anim to="" calcmode="lin" valueType="num">
                                      <p:cBhvr>
                                        <p:cTn id="7" dur="1" fill="hold"/>
                                        <p:tgtEl>
                                          <p:spTgt spid="29798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7"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395288" y="765175"/>
            <a:ext cx="8229600" cy="1143000"/>
          </a:xfrm>
        </p:spPr>
        <p:txBody>
          <a:bodyPr/>
          <a:lstStyle/>
          <a:p>
            <a:pPr eaLnBrk="1" hangingPunct="1"/>
            <a:r>
              <a:rPr lang="en-US" altLang="zh-CN" dirty="0" smtClean="0">
                <a:latin typeface="Times New Roman" pitchFamily="18" charset="0"/>
                <a:cs typeface="Times New Roman" pitchFamily="18" charset="0"/>
              </a:rPr>
              <a:t>Chapter 4: Color Image Processing </a:t>
            </a:r>
            <a:r>
              <a:rPr lang="en-US" altLang="zh-CN" b="1" dirty="0" smtClean="0"/>
              <a:t/>
            </a:r>
            <a:br>
              <a:rPr lang="en-US" altLang="zh-CN" b="1" dirty="0" smtClean="0"/>
            </a:br>
            <a:r>
              <a:rPr lang="zh-CN" altLang="en-US" b="1" dirty="0" smtClean="0"/>
              <a:t>第四章	彩色图像处理</a:t>
            </a:r>
          </a:p>
        </p:txBody>
      </p:sp>
      <p:sp>
        <p:nvSpPr>
          <p:cNvPr id="35843" name="Rectangle 4"/>
          <p:cNvSpPr>
            <a:spLocks noChangeArrowheads="1"/>
          </p:cNvSpPr>
          <p:nvPr/>
        </p:nvSpPr>
        <p:spPr bwMode="auto">
          <a:xfrm>
            <a:off x="609600" y="2590800"/>
            <a:ext cx="7994848" cy="1570038"/>
          </a:xfrm>
          <a:prstGeom prst="rect">
            <a:avLst/>
          </a:prstGeom>
          <a:noFill/>
          <a:ln w="9525">
            <a:noFill/>
            <a:miter lim="800000"/>
            <a:headEnd/>
            <a:tailEnd/>
          </a:ln>
        </p:spPr>
        <p:txBody>
          <a:bodyPr wrap="square">
            <a:spAutoFit/>
          </a:bodyPr>
          <a:lstStyle/>
          <a:p>
            <a:r>
              <a:rPr lang="zh-CN" altLang="en-US" sz="3200" dirty="0"/>
              <a:t>我们将讨论</a:t>
            </a:r>
            <a:r>
              <a:rPr lang="zh-CN" altLang="en-US" sz="3200" b="1" dirty="0">
                <a:solidFill>
                  <a:srgbClr val="0000FF"/>
                </a:solidFill>
              </a:rPr>
              <a:t>颜色级的修正</a:t>
            </a:r>
            <a:r>
              <a:rPr lang="zh-CN" altLang="en-US" sz="3200" dirty="0"/>
              <a:t>，图像的</a:t>
            </a:r>
            <a:r>
              <a:rPr lang="zh-CN" altLang="en-US" sz="3200" b="1" dirty="0">
                <a:solidFill>
                  <a:srgbClr val="0000FF"/>
                </a:solidFill>
              </a:rPr>
              <a:t>平滑滤波</a:t>
            </a:r>
            <a:r>
              <a:rPr lang="zh-CN" altLang="en-US" sz="3200" dirty="0"/>
              <a:t>，图像的</a:t>
            </a:r>
            <a:r>
              <a:rPr lang="zh-CN" altLang="en-US" sz="3200" b="1" dirty="0">
                <a:solidFill>
                  <a:srgbClr val="0000FF"/>
                </a:solidFill>
              </a:rPr>
              <a:t>锐化</a:t>
            </a:r>
            <a:r>
              <a:rPr lang="zh-CN" altLang="en-US" sz="3200" dirty="0"/>
              <a:t>处理等方法，同时还包括</a:t>
            </a:r>
            <a:r>
              <a:rPr lang="zh-CN" altLang="en-US" sz="3200" b="1" dirty="0">
                <a:solidFill>
                  <a:srgbClr val="0000FF"/>
                </a:solidFill>
              </a:rPr>
              <a:t>彩色补偿</a:t>
            </a:r>
            <a:r>
              <a:rPr lang="zh-CN" altLang="en-US" sz="3200" dirty="0"/>
              <a:t>，</a:t>
            </a:r>
            <a:r>
              <a:rPr lang="zh-CN" altLang="en-US" sz="3200" b="1" dirty="0">
                <a:solidFill>
                  <a:srgbClr val="0000FF"/>
                </a:solidFill>
              </a:rPr>
              <a:t>彩色平衡</a:t>
            </a:r>
            <a:r>
              <a:rPr lang="zh-CN" altLang="en-US" sz="3200" dirty="0"/>
              <a:t>等方法。</a:t>
            </a:r>
          </a:p>
        </p:txBody>
      </p:sp>
    </p:spTree>
    <p:extLst>
      <p:ext uri="{BB962C8B-B14F-4D97-AF65-F5344CB8AC3E}">
        <p14:creationId xmlns:p14="http://schemas.microsoft.com/office/powerpoint/2010/main" val="3505159989"/>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68313" y="333375"/>
            <a:ext cx="8229600" cy="1143000"/>
          </a:xfrm>
        </p:spPr>
        <p:txBody>
          <a:bodyPr/>
          <a:lstStyle/>
          <a:p>
            <a:pPr eaLnBrk="1" hangingPunct="1"/>
            <a:r>
              <a:rPr lang="en-US" altLang="zh-CN" dirty="0" smtClean="0">
                <a:latin typeface="Times New Roman" pitchFamily="18" charset="0"/>
                <a:cs typeface="Times New Roman" pitchFamily="18" charset="0"/>
              </a:rPr>
              <a:t>Color Corrections</a:t>
            </a:r>
            <a:r>
              <a:rPr lang="en-US" altLang="zh-CN" b="1" dirty="0" smtClean="0"/>
              <a:t/>
            </a:r>
            <a:br>
              <a:rPr lang="en-US" altLang="zh-CN" b="1" dirty="0" smtClean="0"/>
            </a:br>
            <a:r>
              <a:rPr lang="zh-CN" altLang="en-US" b="1" dirty="0" smtClean="0"/>
              <a:t>彩色平衡效果图</a:t>
            </a:r>
            <a:endParaRPr lang="zh-CN" altLang="en-US" dirty="0" smtClean="0"/>
          </a:p>
        </p:txBody>
      </p:sp>
      <p:pic>
        <p:nvPicPr>
          <p:cNvPr id="325635" name="Picture 3" descr="4"/>
          <p:cNvPicPr>
            <a:picLocks noChangeAspect="1" noChangeArrowheads="1"/>
          </p:cNvPicPr>
          <p:nvPr/>
        </p:nvPicPr>
        <p:blipFill>
          <a:blip r:embed="rId2" cstate="print"/>
          <a:srcRect/>
          <a:stretch>
            <a:fillRect/>
          </a:stretch>
        </p:blipFill>
        <p:spPr bwMode="auto">
          <a:xfrm>
            <a:off x="179388" y="2566988"/>
            <a:ext cx="4318000" cy="3238500"/>
          </a:xfrm>
          <a:prstGeom prst="rect">
            <a:avLst/>
          </a:prstGeom>
          <a:noFill/>
          <a:ln w="9525">
            <a:noFill/>
            <a:miter lim="800000"/>
            <a:headEnd/>
            <a:tailEnd/>
          </a:ln>
        </p:spPr>
      </p:pic>
      <p:pic>
        <p:nvPicPr>
          <p:cNvPr id="325636" name="Picture 4" descr="4ss"/>
          <p:cNvPicPr>
            <a:picLocks noChangeAspect="1" noChangeArrowheads="1"/>
          </p:cNvPicPr>
          <p:nvPr/>
        </p:nvPicPr>
        <p:blipFill>
          <a:blip r:embed="rId3" cstate="print"/>
          <a:srcRect/>
          <a:stretch>
            <a:fillRect/>
          </a:stretch>
        </p:blipFill>
        <p:spPr bwMode="auto">
          <a:xfrm>
            <a:off x="4572000" y="2566988"/>
            <a:ext cx="4318000" cy="3238500"/>
          </a:xfrm>
          <a:prstGeom prst="rect">
            <a:avLst/>
          </a:prstGeom>
          <a:noFill/>
          <a:ln w="9525">
            <a:noFill/>
            <a:miter lim="800000"/>
            <a:headEnd/>
            <a:tailEnd/>
          </a:ln>
        </p:spPr>
      </p:pic>
    </p:spTree>
    <p:extLst>
      <p:ext uri="{BB962C8B-B14F-4D97-AF65-F5344CB8AC3E}">
        <p14:creationId xmlns:p14="http://schemas.microsoft.com/office/powerpoint/2010/main" val="3800209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25635"/>
                                        </p:tgtEl>
                                        <p:attrNameLst>
                                          <p:attrName>style.visibility</p:attrName>
                                        </p:attrNameLst>
                                      </p:cBhvr>
                                      <p:to>
                                        <p:strVal val="visible"/>
                                      </p:to>
                                    </p:set>
                                    <p:animEffect transition="in" filter="checkerboard(across)">
                                      <p:cBhvr>
                                        <p:cTn id="7" dur="500"/>
                                        <p:tgtEl>
                                          <p:spTgt spid="32563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25636"/>
                                        </p:tgtEl>
                                        <p:attrNameLst>
                                          <p:attrName>style.visibility</p:attrName>
                                        </p:attrNameLst>
                                      </p:cBhvr>
                                      <p:to>
                                        <p:strVal val="visible"/>
                                      </p:to>
                                    </p:set>
                                    <p:animEffect transition="in" filter="checkerboard(across)">
                                      <p:cBhvr>
                                        <p:cTn id="12" dur="500"/>
                                        <p:tgtEl>
                                          <p:spTgt spid="325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68313" y="557808"/>
            <a:ext cx="8229600" cy="1143000"/>
          </a:xfrm>
        </p:spPr>
        <p:txBody>
          <a:bodyPr/>
          <a:lstStyle/>
          <a:p>
            <a:pPr eaLnBrk="1" hangingPunct="1"/>
            <a:r>
              <a:rPr lang="en-US" altLang="zh-CN" dirty="0" smtClean="0">
                <a:latin typeface="Times New Roman" pitchFamily="18" charset="0"/>
                <a:cs typeface="Times New Roman" pitchFamily="18" charset="0"/>
              </a:rPr>
              <a:t>Chapter 5: Image </a:t>
            </a:r>
            <a:r>
              <a:rPr lang="en-US" altLang="zh-CN" dirty="0" err="1" smtClean="0">
                <a:latin typeface="Times New Roman" pitchFamily="18" charset="0"/>
                <a:cs typeface="Times New Roman" pitchFamily="18" charset="0"/>
              </a:rPr>
              <a:t>Denoizing</a:t>
            </a:r>
            <a:r>
              <a:rPr lang="en-US" altLang="zh-CN" b="1" dirty="0" smtClean="0"/>
              <a:t/>
            </a:r>
            <a:br>
              <a:rPr lang="en-US" altLang="zh-CN" b="1" dirty="0" smtClean="0"/>
            </a:br>
            <a:r>
              <a:rPr lang="zh-CN" altLang="en-US" b="1" dirty="0" smtClean="0"/>
              <a:t>第五章	图像的噪声抑制</a:t>
            </a:r>
          </a:p>
        </p:txBody>
      </p:sp>
      <p:sp>
        <p:nvSpPr>
          <p:cNvPr id="297987" name="Text Box 3"/>
          <p:cNvSpPr txBox="1">
            <a:spLocks noChangeArrowheads="1"/>
          </p:cNvSpPr>
          <p:nvPr/>
        </p:nvSpPr>
        <p:spPr bwMode="auto">
          <a:xfrm>
            <a:off x="755650" y="2019300"/>
            <a:ext cx="7850188" cy="457200"/>
          </a:xfrm>
          <a:prstGeom prst="rect">
            <a:avLst/>
          </a:prstGeom>
          <a:noFill/>
          <a:ln w="9525">
            <a:noFill/>
            <a:miter lim="800000"/>
            <a:headEnd/>
            <a:tailEnd/>
          </a:ln>
          <a:effectLst/>
        </p:spPr>
        <p:txBody>
          <a:bodyPr>
            <a:spAutoFit/>
          </a:bodyPr>
          <a:lstStyle/>
          <a:p>
            <a:pPr>
              <a:buFont typeface="Wingdings" pitchFamily="2" charset="2"/>
              <a:buChar char="Ø"/>
              <a:defRPr/>
            </a:pPr>
            <a:endParaRPr lang="zh-CN" altLang="en-US" b="1">
              <a:solidFill>
                <a:srgbClr val="FFFF66"/>
              </a:solidFill>
              <a:effectLst>
                <a:outerShdw blurRad="38100" dist="38100" dir="2700000" algn="tl">
                  <a:srgbClr val="000000"/>
                </a:outerShdw>
              </a:effectLst>
            </a:endParaRPr>
          </a:p>
        </p:txBody>
      </p:sp>
      <p:sp>
        <p:nvSpPr>
          <p:cNvPr id="32772" name="Rectangle 4"/>
          <p:cNvSpPr>
            <a:spLocks noChangeArrowheads="1"/>
          </p:cNvSpPr>
          <p:nvPr/>
        </p:nvSpPr>
        <p:spPr bwMode="auto">
          <a:xfrm>
            <a:off x="900112" y="2133600"/>
            <a:ext cx="7200279" cy="2554545"/>
          </a:xfrm>
          <a:prstGeom prst="rect">
            <a:avLst/>
          </a:prstGeom>
          <a:noFill/>
          <a:ln w="9525">
            <a:noFill/>
            <a:miter lim="800000"/>
            <a:headEnd/>
            <a:tailEnd/>
          </a:ln>
        </p:spPr>
        <p:txBody>
          <a:bodyPr wrap="square">
            <a:spAutoFit/>
          </a:bodyPr>
          <a:lstStyle/>
          <a:p>
            <a:pPr marL="0" indent="0">
              <a:buClr>
                <a:schemeClr val="tx1"/>
              </a:buClr>
              <a:buFont typeface="Calibri" panose="020F0502020204030204" pitchFamily="34" charset="0"/>
              <a:buNone/>
              <a:defRPr/>
            </a:pPr>
            <a:r>
              <a:rPr lang="zh-CN" altLang="en-US" sz="3200" dirty="0"/>
              <a:t>设计噪声抑制滤波器，在尽可能保持原图信息的基础上，抑制噪声。</a:t>
            </a:r>
          </a:p>
          <a:p>
            <a:pPr>
              <a:buClr>
                <a:schemeClr val="tx1"/>
              </a:buClr>
              <a:buFont typeface="Wingdings" panose="05000000000000000000" pitchFamily="2" charset="2"/>
              <a:buChar char="ü"/>
              <a:defRPr/>
            </a:pPr>
            <a:r>
              <a:rPr lang="zh-CN" altLang="en-US" sz="3200" b="1" dirty="0">
                <a:solidFill>
                  <a:srgbClr val="0000FF"/>
                </a:solidFill>
              </a:rPr>
              <a:t>均值滤波器</a:t>
            </a:r>
          </a:p>
          <a:p>
            <a:pPr>
              <a:buClr>
                <a:schemeClr val="tx1"/>
              </a:buClr>
              <a:buFont typeface="Wingdings" panose="05000000000000000000" pitchFamily="2" charset="2"/>
              <a:buChar char="ü"/>
              <a:defRPr/>
            </a:pPr>
            <a:r>
              <a:rPr lang="zh-CN" altLang="en-US" sz="3200" b="1" dirty="0">
                <a:solidFill>
                  <a:srgbClr val="0000FF"/>
                </a:solidFill>
              </a:rPr>
              <a:t>中值滤波器</a:t>
            </a:r>
          </a:p>
          <a:p>
            <a:pPr>
              <a:buClr>
                <a:schemeClr val="tx1"/>
              </a:buClr>
              <a:buFont typeface="Wingdings" panose="05000000000000000000" pitchFamily="2" charset="2"/>
              <a:buChar char="ü"/>
              <a:defRPr/>
            </a:pPr>
            <a:r>
              <a:rPr lang="zh-CN" altLang="en-US" sz="3200" b="1" dirty="0">
                <a:solidFill>
                  <a:srgbClr val="0000FF"/>
                </a:solidFill>
              </a:rPr>
              <a:t>边界保持类滤波器</a:t>
            </a:r>
          </a:p>
        </p:txBody>
      </p:sp>
    </p:spTree>
    <p:extLst>
      <p:ext uri="{BB962C8B-B14F-4D97-AF65-F5344CB8AC3E}">
        <p14:creationId xmlns:p14="http://schemas.microsoft.com/office/powerpoint/2010/main" val="935726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nodePh="1">
                                  <p:stCondLst>
                                    <p:cond delay="0"/>
                                  </p:stCondLst>
                                  <p:endCondLst>
                                    <p:cond evt="begin" delay="0">
                                      <p:tn val="5"/>
                                    </p:cond>
                                  </p:endCondLst>
                                  <p:childTnLst>
                                    <p:set>
                                      <p:cBhvr>
                                        <p:cTn id="6" dur="1" fill="hold">
                                          <p:stCondLst>
                                            <p:cond delay="499"/>
                                          </p:stCondLst>
                                        </p:cTn>
                                        <p:tgtEl>
                                          <p:spTgt spid="297987"/>
                                        </p:tgtEl>
                                        <p:attrNameLst>
                                          <p:attrName>style.visibility</p:attrName>
                                        </p:attrNameLst>
                                      </p:cBhvr>
                                      <p:to>
                                        <p:strVal val="visible"/>
                                      </p:to>
                                    </p:set>
                                    <p:anim to="" calcmode="lin" valueType="num">
                                      <p:cBhvr>
                                        <p:cTn id="7" dur="1" fill="hold"/>
                                        <p:tgtEl>
                                          <p:spTgt spid="29798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7"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000" name="Rectangle 8"/>
          <p:cNvSpPr>
            <a:spLocks noGrp="1" noChangeArrowheads="1"/>
          </p:cNvSpPr>
          <p:nvPr>
            <p:ph type="title"/>
          </p:nvPr>
        </p:nvSpPr>
        <p:spPr>
          <a:xfrm>
            <a:off x="971600" y="620688"/>
            <a:ext cx="7543800" cy="1449387"/>
          </a:xfrm>
        </p:spPr>
        <p:txBody>
          <a:bodyPr/>
          <a:lstStyle/>
          <a:p>
            <a:pPr>
              <a:defRPr/>
            </a:pPr>
            <a:r>
              <a:rPr lang="zh-CN" altLang="en-US" b="1" dirty="0" smtClean="0"/>
              <a:t>噪声抑制的效果</a:t>
            </a:r>
            <a:endParaRPr lang="zh-CN" altLang="en-US" b="1" dirty="0"/>
          </a:p>
        </p:txBody>
      </p:sp>
      <p:pic>
        <p:nvPicPr>
          <p:cNvPr id="340996" name="Picture 4" descr="Tests2filte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932363" y="2454275"/>
            <a:ext cx="3703637" cy="2778125"/>
          </a:xfrm>
        </p:spPr>
      </p:pic>
      <p:pic>
        <p:nvPicPr>
          <p:cNvPr id="340999" name="Picture 7" descr="Tests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892175" y="2455863"/>
            <a:ext cx="3702050" cy="2776537"/>
          </a:xfrm>
        </p:spPr>
      </p:pic>
    </p:spTree>
    <p:extLst>
      <p:ext uri="{BB962C8B-B14F-4D97-AF65-F5344CB8AC3E}">
        <p14:creationId xmlns:p14="http://schemas.microsoft.com/office/powerpoint/2010/main" val="73087024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0999"/>
                                        </p:tgtEl>
                                        <p:attrNameLst>
                                          <p:attrName>style.visibility</p:attrName>
                                        </p:attrNameLst>
                                      </p:cBhvr>
                                      <p:to>
                                        <p:strVal val="visible"/>
                                      </p:to>
                                    </p:set>
                                    <p:animEffect transition="in" filter="blinds(horizontal)">
                                      <p:cBhvr>
                                        <p:cTn id="7" dur="500"/>
                                        <p:tgtEl>
                                          <p:spTgt spid="3409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40996"/>
                                        </p:tgtEl>
                                        <p:attrNameLst>
                                          <p:attrName>style.visibility</p:attrName>
                                        </p:attrNameLst>
                                      </p:cBhvr>
                                      <p:to>
                                        <p:strVal val="visible"/>
                                      </p:to>
                                    </p:set>
                                    <p:animEffect transition="in" filter="blinds(horizontal)">
                                      <p:cBhvr>
                                        <p:cTn id="12" dur="500"/>
                                        <p:tgtEl>
                                          <p:spTgt spid="340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413792"/>
            <a:ext cx="8229600" cy="1143000"/>
          </a:xfrm>
        </p:spPr>
        <p:txBody>
          <a:bodyPr/>
          <a:lstStyle/>
          <a:p>
            <a:pPr eaLnBrk="1" hangingPunct="1"/>
            <a:r>
              <a:rPr lang="en-US" altLang="zh-CN" dirty="0" smtClean="0">
                <a:latin typeface="Times New Roman" pitchFamily="18" charset="0"/>
                <a:cs typeface="Times New Roman" pitchFamily="18" charset="0"/>
              </a:rPr>
              <a:t>Chapter 6: Image Enhancement</a:t>
            </a:r>
            <a:r>
              <a:rPr lang="en-US" altLang="zh-CN" b="1" dirty="0" smtClean="0"/>
              <a:t/>
            </a:r>
            <a:br>
              <a:rPr lang="en-US" altLang="zh-CN" b="1" dirty="0" smtClean="0"/>
            </a:br>
            <a:r>
              <a:rPr lang="zh-CN" altLang="en-US" b="1" dirty="0" smtClean="0"/>
              <a:t>第</a:t>
            </a:r>
            <a:r>
              <a:rPr lang="zh-CN" altLang="en-US" b="1" dirty="0"/>
              <a:t>六</a:t>
            </a:r>
            <a:r>
              <a:rPr lang="zh-CN" altLang="en-US" b="1" dirty="0" smtClean="0"/>
              <a:t>章	图像增强</a:t>
            </a:r>
          </a:p>
        </p:txBody>
      </p:sp>
      <p:sp>
        <p:nvSpPr>
          <p:cNvPr id="300035" name="Text Box 3"/>
          <p:cNvSpPr txBox="1">
            <a:spLocks noChangeArrowheads="1"/>
          </p:cNvSpPr>
          <p:nvPr/>
        </p:nvSpPr>
        <p:spPr bwMode="auto">
          <a:xfrm>
            <a:off x="755650" y="2019300"/>
            <a:ext cx="7850188" cy="457200"/>
          </a:xfrm>
          <a:prstGeom prst="rect">
            <a:avLst/>
          </a:prstGeom>
          <a:noFill/>
          <a:ln w="9525">
            <a:noFill/>
            <a:miter lim="800000"/>
            <a:headEnd/>
            <a:tailEnd/>
          </a:ln>
          <a:effectLst/>
        </p:spPr>
        <p:txBody>
          <a:bodyPr>
            <a:spAutoFit/>
          </a:bodyPr>
          <a:lstStyle/>
          <a:p>
            <a:pPr>
              <a:buFont typeface="Wingdings" pitchFamily="2" charset="2"/>
              <a:buChar char="Ø"/>
              <a:defRPr/>
            </a:pPr>
            <a:endParaRPr lang="zh-CN" altLang="en-US" b="1">
              <a:solidFill>
                <a:srgbClr val="FFFF66"/>
              </a:solidFill>
              <a:effectLst>
                <a:outerShdw blurRad="38100" dist="38100" dir="2700000" algn="tl">
                  <a:srgbClr val="000000"/>
                </a:outerShdw>
              </a:effectLst>
            </a:endParaRPr>
          </a:p>
        </p:txBody>
      </p:sp>
      <p:sp>
        <p:nvSpPr>
          <p:cNvPr id="37892" name="Rectangle 4"/>
          <p:cNvSpPr>
            <a:spLocks noChangeArrowheads="1"/>
          </p:cNvSpPr>
          <p:nvPr/>
        </p:nvSpPr>
        <p:spPr bwMode="auto">
          <a:xfrm>
            <a:off x="467544" y="2133600"/>
            <a:ext cx="8136904" cy="3046413"/>
          </a:xfrm>
          <a:prstGeom prst="rect">
            <a:avLst/>
          </a:prstGeom>
          <a:noFill/>
          <a:ln w="9525">
            <a:noFill/>
            <a:miter lim="800000"/>
            <a:headEnd/>
            <a:tailEnd/>
          </a:ln>
        </p:spPr>
        <p:txBody>
          <a:bodyPr wrap="square">
            <a:spAutoFit/>
          </a:bodyPr>
          <a:lstStyle/>
          <a:p>
            <a:r>
              <a:rPr lang="zh-CN" altLang="en-US" sz="3200" dirty="0"/>
              <a:t>        图像增强是采用一系列技术去改善图像的</a:t>
            </a:r>
            <a:r>
              <a:rPr lang="zh-CN" altLang="en-US" sz="3200" b="1" dirty="0">
                <a:solidFill>
                  <a:srgbClr val="0000FF"/>
                </a:solidFill>
              </a:rPr>
              <a:t>视觉效果</a:t>
            </a:r>
            <a:r>
              <a:rPr lang="en-US" altLang="zh-CN" sz="3200" dirty="0"/>
              <a:t>,</a:t>
            </a:r>
            <a:r>
              <a:rPr lang="zh-CN" altLang="en-US" sz="3200" dirty="0"/>
              <a:t>或将图像转换成一种更适合于人或机器进行分析和处理的形式。</a:t>
            </a:r>
          </a:p>
          <a:p>
            <a:r>
              <a:rPr lang="zh-CN" altLang="en-US" sz="3200" dirty="0"/>
              <a:t>       例如采用一系列技术有</a:t>
            </a:r>
            <a:r>
              <a:rPr lang="zh-CN" altLang="en-US" sz="3200" b="1" dirty="0">
                <a:solidFill>
                  <a:srgbClr val="0000FF"/>
                </a:solidFill>
              </a:rPr>
              <a:t>选择</a:t>
            </a:r>
            <a:r>
              <a:rPr lang="zh-CN" altLang="en-US" sz="3200" dirty="0"/>
              <a:t>地突出某些</a:t>
            </a:r>
            <a:r>
              <a:rPr lang="zh-CN" altLang="en-US" sz="3200" b="1" dirty="0">
                <a:solidFill>
                  <a:srgbClr val="0000FF"/>
                </a:solidFill>
              </a:rPr>
              <a:t>感兴趣的信息</a:t>
            </a:r>
            <a:r>
              <a:rPr lang="zh-CN" altLang="en-US" sz="3200" dirty="0"/>
              <a:t>，同时</a:t>
            </a:r>
            <a:r>
              <a:rPr lang="zh-CN" altLang="en-US" sz="3200" b="1" dirty="0">
                <a:solidFill>
                  <a:srgbClr val="0000FF"/>
                </a:solidFill>
              </a:rPr>
              <a:t>抑制</a:t>
            </a:r>
            <a:r>
              <a:rPr lang="zh-CN" altLang="en-US" sz="3200" dirty="0"/>
              <a:t>一些</a:t>
            </a:r>
            <a:r>
              <a:rPr lang="zh-CN" altLang="en-US" sz="3200" b="1" dirty="0">
                <a:solidFill>
                  <a:srgbClr val="0000FF"/>
                </a:solidFill>
              </a:rPr>
              <a:t>不需要的信息</a:t>
            </a:r>
            <a:r>
              <a:rPr lang="zh-CN" altLang="en-US" sz="3200" dirty="0"/>
              <a:t>，提高图像的使用价值。</a:t>
            </a:r>
          </a:p>
        </p:txBody>
      </p:sp>
    </p:spTree>
    <p:extLst>
      <p:ext uri="{BB962C8B-B14F-4D97-AF65-F5344CB8AC3E}">
        <p14:creationId xmlns:p14="http://schemas.microsoft.com/office/powerpoint/2010/main" val="976747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nodePh="1">
                                  <p:stCondLst>
                                    <p:cond delay="0"/>
                                  </p:stCondLst>
                                  <p:endCondLst>
                                    <p:cond evt="begin" delay="0">
                                      <p:tn val="5"/>
                                    </p:cond>
                                  </p:endCondLst>
                                  <p:childTnLst>
                                    <p:set>
                                      <p:cBhvr>
                                        <p:cTn id="6" dur="1" fill="hold">
                                          <p:stCondLst>
                                            <p:cond delay="499"/>
                                          </p:stCondLst>
                                        </p:cTn>
                                        <p:tgtEl>
                                          <p:spTgt spid="300035"/>
                                        </p:tgtEl>
                                        <p:attrNameLst>
                                          <p:attrName>style.visibility</p:attrName>
                                        </p:attrNameLst>
                                      </p:cBhvr>
                                      <p:to>
                                        <p:strVal val="visible"/>
                                      </p:to>
                                    </p:set>
                                    <p:anim to="" calcmode="lin" valueType="num">
                                      <p:cBhvr>
                                        <p:cTn id="7" dur="1" fill="hold"/>
                                        <p:tgtEl>
                                          <p:spTgt spid="30003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5"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68313" y="476250"/>
            <a:ext cx="8229600" cy="1143000"/>
          </a:xfrm>
        </p:spPr>
        <p:txBody>
          <a:bodyPr/>
          <a:lstStyle/>
          <a:p>
            <a:pPr eaLnBrk="1" hangingPunct="1"/>
            <a:r>
              <a:rPr lang="en-US" altLang="zh-CN" sz="4000" dirty="0" smtClean="0">
                <a:latin typeface="Times New Roman" pitchFamily="18" charset="0"/>
                <a:cs typeface="Times New Roman" pitchFamily="18" charset="0"/>
              </a:rPr>
              <a:t>An Example of Image Enhancement</a:t>
            </a:r>
            <a:r>
              <a:rPr lang="en-US" altLang="zh-CN" b="1" dirty="0" smtClean="0"/>
              <a:t/>
            </a:r>
            <a:br>
              <a:rPr lang="en-US" altLang="zh-CN" b="1" dirty="0" smtClean="0"/>
            </a:br>
            <a:r>
              <a:rPr lang="zh-CN" altLang="en-US" b="1" dirty="0" smtClean="0"/>
              <a:t>图像增强的实例</a:t>
            </a:r>
            <a:endParaRPr lang="zh-CN" altLang="en-US" dirty="0" smtClean="0">
              <a:latin typeface="Times New Roman" pitchFamily="18" charset="0"/>
              <a:cs typeface="Times New Roman" pitchFamily="18" charset="0"/>
            </a:endParaRPr>
          </a:p>
        </p:txBody>
      </p:sp>
      <p:pic>
        <p:nvPicPr>
          <p:cNvPr id="305156" name="Picture 4" descr="tu33a"/>
          <p:cNvPicPr>
            <a:picLocks noChangeAspect="1" noChangeArrowheads="1"/>
          </p:cNvPicPr>
          <p:nvPr/>
        </p:nvPicPr>
        <p:blipFill>
          <a:blip r:embed="rId2" cstate="print">
            <a:lum bright="-20000"/>
          </a:blip>
          <a:srcRect/>
          <a:stretch>
            <a:fillRect/>
          </a:stretch>
        </p:blipFill>
        <p:spPr bwMode="auto">
          <a:xfrm>
            <a:off x="323528" y="2132856"/>
            <a:ext cx="4151313" cy="4151313"/>
          </a:xfrm>
          <a:prstGeom prst="rect">
            <a:avLst/>
          </a:prstGeom>
          <a:noFill/>
          <a:ln w="9525">
            <a:solidFill>
              <a:schemeClr val="tx1"/>
            </a:solidFill>
            <a:miter lim="800000"/>
            <a:headEnd/>
            <a:tailEnd/>
          </a:ln>
        </p:spPr>
      </p:pic>
      <p:pic>
        <p:nvPicPr>
          <p:cNvPr id="305157" name="Picture 5" descr="tu33b"/>
          <p:cNvPicPr>
            <a:picLocks noChangeAspect="1" noChangeArrowheads="1"/>
          </p:cNvPicPr>
          <p:nvPr/>
        </p:nvPicPr>
        <p:blipFill>
          <a:blip r:embed="rId3" cstate="print">
            <a:lum bright="-20000"/>
          </a:blip>
          <a:srcRect/>
          <a:stretch>
            <a:fillRect/>
          </a:stretch>
        </p:blipFill>
        <p:spPr bwMode="auto">
          <a:xfrm>
            <a:off x="4751064" y="2168427"/>
            <a:ext cx="4104903" cy="4104903"/>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554173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5156"/>
                                        </p:tgtEl>
                                        <p:attrNameLst>
                                          <p:attrName>style.visibility</p:attrName>
                                        </p:attrNameLst>
                                      </p:cBhvr>
                                      <p:to>
                                        <p:strVal val="visible"/>
                                      </p:to>
                                    </p:set>
                                    <p:anim calcmode="lin" valueType="num">
                                      <p:cBhvr additive="base">
                                        <p:cTn id="7" dur="500" fill="hold"/>
                                        <p:tgtEl>
                                          <p:spTgt spid="305156"/>
                                        </p:tgtEl>
                                        <p:attrNameLst>
                                          <p:attrName>ppt_x</p:attrName>
                                        </p:attrNameLst>
                                      </p:cBhvr>
                                      <p:tavLst>
                                        <p:tav tm="0">
                                          <p:val>
                                            <p:strVal val="0-#ppt_w/2"/>
                                          </p:val>
                                        </p:tav>
                                        <p:tav tm="100000">
                                          <p:val>
                                            <p:strVal val="#ppt_x"/>
                                          </p:val>
                                        </p:tav>
                                      </p:tavLst>
                                    </p:anim>
                                    <p:anim calcmode="lin" valueType="num">
                                      <p:cBhvr additive="base">
                                        <p:cTn id="8" dur="500" fill="hold"/>
                                        <p:tgtEl>
                                          <p:spTgt spid="30515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05157"/>
                                        </p:tgtEl>
                                        <p:attrNameLst>
                                          <p:attrName>style.visibility</p:attrName>
                                        </p:attrNameLst>
                                      </p:cBhvr>
                                      <p:to>
                                        <p:strVal val="visible"/>
                                      </p:to>
                                    </p:set>
                                    <p:anim calcmode="lin" valueType="num">
                                      <p:cBhvr additive="base">
                                        <p:cTn id="13" dur="500" fill="hold"/>
                                        <p:tgtEl>
                                          <p:spTgt spid="305157"/>
                                        </p:tgtEl>
                                        <p:attrNameLst>
                                          <p:attrName>ppt_x</p:attrName>
                                        </p:attrNameLst>
                                      </p:cBhvr>
                                      <p:tavLst>
                                        <p:tav tm="0">
                                          <p:val>
                                            <p:strVal val="0-#ppt_w/2"/>
                                          </p:val>
                                        </p:tav>
                                        <p:tav tm="100000">
                                          <p:val>
                                            <p:strVal val="#ppt_x"/>
                                          </p:val>
                                        </p:tav>
                                      </p:tavLst>
                                    </p:anim>
                                    <p:anim calcmode="lin" valueType="num">
                                      <p:cBhvr additive="base">
                                        <p:cTn id="14" dur="500" fill="hold"/>
                                        <p:tgtEl>
                                          <p:spTgt spid="3051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395288" y="549275"/>
            <a:ext cx="8229600" cy="1143000"/>
          </a:xfrm>
        </p:spPr>
        <p:txBody>
          <a:bodyPr/>
          <a:lstStyle/>
          <a:p>
            <a:pPr eaLnBrk="1" hangingPunct="1"/>
            <a:r>
              <a:rPr lang="en-US" altLang="zh-CN" sz="4000" dirty="0" smtClean="0">
                <a:latin typeface="Times New Roman" pitchFamily="18" charset="0"/>
                <a:cs typeface="Times New Roman" pitchFamily="18" charset="0"/>
              </a:rPr>
              <a:t>An Example of Image Enhancement</a:t>
            </a:r>
            <a:r>
              <a:rPr lang="en-US" altLang="zh-CN" b="1" dirty="0" smtClean="0"/>
              <a:t/>
            </a:r>
            <a:br>
              <a:rPr lang="en-US" altLang="zh-CN" b="1" dirty="0" smtClean="0"/>
            </a:br>
            <a:r>
              <a:rPr lang="zh-CN" altLang="en-US" b="1" dirty="0" smtClean="0"/>
              <a:t>图像增强的实例</a:t>
            </a:r>
            <a:endParaRPr lang="zh-CN" altLang="en-US" dirty="0" smtClean="0">
              <a:latin typeface="Times New Roman" pitchFamily="18" charset="0"/>
              <a:cs typeface="Times New Roman" pitchFamily="18" charset="0"/>
            </a:endParaRPr>
          </a:p>
        </p:txBody>
      </p:sp>
      <p:pic>
        <p:nvPicPr>
          <p:cNvPr id="39939" name="Picture 4" descr="原图"/>
          <p:cNvPicPr>
            <a:picLocks noChangeAspect="1" noChangeArrowheads="1"/>
          </p:cNvPicPr>
          <p:nvPr/>
        </p:nvPicPr>
        <p:blipFill>
          <a:blip r:embed="rId2" cstate="print"/>
          <a:srcRect/>
          <a:stretch>
            <a:fillRect/>
          </a:stretch>
        </p:blipFill>
        <p:spPr bwMode="auto">
          <a:xfrm>
            <a:off x="1907481" y="1841818"/>
            <a:ext cx="5400823" cy="4683526"/>
          </a:xfrm>
          <a:prstGeom prst="rect">
            <a:avLst/>
          </a:prstGeom>
          <a:noFill/>
          <a:ln w="9525">
            <a:noFill/>
            <a:miter lim="800000"/>
            <a:headEnd/>
            <a:tailEnd/>
          </a:ln>
        </p:spPr>
      </p:pic>
    </p:spTree>
    <p:extLst>
      <p:ext uri="{BB962C8B-B14F-4D97-AF65-F5344CB8AC3E}">
        <p14:creationId xmlns:p14="http://schemas.microsoft.com/office/powerpoint/2010/main" val="236563249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04" name="Picture 4" descr="肌肉窗"/>
          <p:cNvPicPr>
            <a:picLocks noChangeAspect="1" noChangeArrowheads="1"/>
          </p:cNvPicPr>
          <p:nvPr/>
        </p:nvPicPr>
        <p:blipFill>
          <a:blip r:embed="rId2" cstate="print"/>
          <a:srcRect/>
          <a:stretch>
            <a:fillRect/>
          </a:stretch>
        </p:blipFill>
        <p:spPr bwMode="auto">
          <a:xfrm>
            <a:off x="1117600" y="776288"/>
            <a:ext cx="3321050" cy="2879725"/>
          </a:xfrm>
          <a:prstGeom prst="rect">
            <a:avLst/>
          </a:prstGeom>
          <a:noFill/>
          <a:ln w="9525">
            <a:noFill/>
            <a:miter lim="800000"/>
            <a:headEnd/>
            <a:tailEnd/>
          </a:ln>
        </p:spPr>
      </p:pic>
      <p:pic>
        <p:nvPicPr>
          <p:cNvPr id="307205" name="Picture 5" descr="骨窗"/>
          <p:cNvPicPr>
            <a:picLocks noChangeAspect="1" noChangeArrowheads="1"/>
          </p:cNvPicPr>
          <p:nvPr/>
        </p:nvPicPr>
        <p:blipFill>
          <a:blip r:embed="rId3" cstate="print"/>
          <a:srcRect/>
          <a:stretch>
            <a:fillRect/>
          </a:stretch>
        </p:blipFill>
        <p:spPr bwMode="auto">
          <a:xfrm>
            <a:off x="5005388" y="760413"/>
            <a:ext cx="3321050" cy="2879725"/>
          </a:xfrm>
          <a:prstGeom prst="rect">
            <a:avLst/>
          </a:prstGeom>
          <a:noFill/>
          <a:ln w="9525">
            <a:noFill/>
            <a:miter lim="800000"/>
            <a:headEnd/>
            <a:tailEnd/>
          </a:ln>
        </p:spPr>
      </p:pic>
      <p:pic>
        <p:nvPicPr>
          <p:cNvPr id="307206" name="Picture 6" descr="肺窗"/>
          <p:cNvPicPr>
            <a:picLocks noChangeAspect="1" noChangeArrowheads="1"/>
          </p:cNvPicPr>
          <p:nvPr/>
        </p:nvPicPr>
        <p:blipFill>
          <a:blip r:embed="rId4" cstate="print"/>
          <a:srcRect/>
          <a:stretch>
            <a:fillRect/>
          </a:stretch>
        </p:blipFill>
        <p:spPr bwMode="auto">
          <a:xfrm>
            <a:off x="1117600" y="3687763"/>
            <a:ext cx="3321050" cy="2879725"/>
          </a:xfrm>
          <a:prstGeom prst="rect">
            <a:avLst/>
          </a:prstGeom>
          <a:noFill/>
          <a:ln w="9525">
            <a:noFill/>
            <a:miter lim="800000"/>
            <a:headEnd/>
            <a:tailEnd/>
          </a:ln>
        </p:spPr>
      </p:pic>
      <p:pic>
        <p:nvPicPr>
          <p:cNvPr id="307207" name="Picture 7" descr="CT合成"/>
          <p:cNvPicPr>
            <a:picLocks noChangeAspect="1" noChangeArrowheads="1"/>
          </p:cNvPicPr>
          <p:nvPr/>
        </p:nvPicPr>
        <p:blipFill>
          <a:blip r:embed="rId5" cstate="print"/>
          <a:srcRect/>
          <a:stretch>
            <a:fillRect/>
          </a:stretch>
        </p:blipFill>
        <p:spPr bwMode="auto">
          <a:xfrm>
            <a:off x="5005388" y="3698875"/>
            <a:ext cx="3321050" cy="2879725"/>
          </a:xfrm>
          <a:prstGeom prst="rect">
            <a:avLst/>
          </a:prstGeom>
          <a:noFill/>
          <a:ln w="9525">
            <a:noFill/>
            <a:miter lim="800000"/>
            <a:headEnd/>
            <a:tailEnd/>
          </a:ln>
        </p:spPr>
      </p:pic>
    </p:spTree>
    <p:extLst>
      <p:ext uri="{BB962C8B-B14F-4D97-AF65-F5344CB8AC3E}">
        <p14:creationId xmlns:p14="http://schemas.microsoft.com/office/powerpoint/2010/main" val="38874483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07204"/>
                                        </p:tgtEl>
                                        <p:attrNameLst>
                                          <p:attrName>style.visibility</p:attrName>
                                        </p:attrNameLst>
                                      </p:cBhvr>
                                      <p:to>
                                        <p:strVal val="visible"/>
                                      </p:to>
                                    </p:set>
                                    <p:animEffect transition="in" filter="checkerboard(across)">
                                      <p:cBhvr>
                                        <p:cTn id="7" dur="2000"/>
                                        <p:tgtEl>
                                          <p:spTgt spid="30720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07205"/>
                                        </p:tgtEl>
                                        <p:attrNameLst>
                                          <p:attrName>style.visibility</p:attrName>
                                        </p:attrNameLst>
                                      </p:cBhvr>
                                      <p:to>
                                        <p:strVal val="visible"/>
                                      </p:to>
                                    </p:set>
                                    <p:animEffect transition="in" filter="checkerboard(across)">
                                      <p:cBhvr>
                                        <p:cTn id="12" dur="2000"/>
                                        <p:tgtEl>
                                          <p:spTgt spid="30720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07206"/>
                                        </p:tgtEl>
                                        <p:attrNameLst>
                                          <p:attrName>style.visibility</p:attrName>
                                        </p:attrNameLst>
                                      </p:cBhvr>
                                      <p:to>
                                        <p:strVal val="visible"/>
                                      </p:to>
                                    </p:set>
                                    <p:animEffect transition="in" filter="checkerboard(across)">
                                      <p:cBhvr>
                                        <p:cTn id="17" dur="2000"/>
                                        <p:tgtEl>
                                          <p:spTgt spid="30720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07207"/>
                                        </p:tgtEl>
                                        <p:attrNameLst>
                                          <p:attrName>style.visibility</p:attrName>
                                        </p:attrNameLst>
                                      </p:cBhvr>
                                      <p:to>
                                        <p:strVal val="visible"/>
                                      </p:to>
                                    </p:set>
                                    <p:animEffect transition="in" filter="checkerboard(across)">
                                      <p:cBhvr>
                                        <p:cTn id="22" dur="2000"/>
                                        <p:tgtEl>
                                          <p:spTgt spid="307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1835696" y="1988840"/>
            <a:ext cx="6129337" cy="2308225"/>
          </a:xfrm>
          <a:prstGeom prst="rect">
            <a:avLst/>
          </a:prstGeom>
          <a:noFill/>
          <a:ln w="9525">
            <a:noFill/>
            <a:miter lim="800000"/>
            <a:headEnd/>
            <a:tailEnd/>
          </a:ln>
        </p:spPr>
        <p:txBody>
          <a:bodyPr>
            <a:spAutoFit/>
          </a:bodyPr>
          <a:lstStyle/>
          <a:p>
            <a:r>
              <a:rPr kumimoji="1" lang="zh-CN" altLang="en-US" sz="7200" dirty="0">
                <a:solidFill>
                  <a:schemeClr val="hlink"/>
                </a:solidFill>
                <a:latin typeface="Times New Roman" pitchFamily="18" charset="0"/>
                <a:ea typeface="华文行楷" pitchFamily="2" charset="-122"/>
              </a:rPr>
              <a:t>百闻不如一见</a:t>
            </a:r>
            <a:endParaRPr kumimoji="1" lang="en-US" altLang="zh-CN" sz="7200" dirty="0">
              <a:solidFill>
                <a:schemeClr val="hlink"/>
              </a:solidFill>
              <a:latin typeface="Times New Roman" pitchFamily="18" charset="0"/>
              <a:ea typeface="华文行楷" pitchFamily="2" charset="-122"/>
            </a:endParaRPr>
          </a:p>
          <a:p>
            <a:endParaRPr kumimoji="1" lang="zh-CN" altLang="en-US" sz="7200" dirty="0">
              <a:solidFill>
                <a:schemeClr val="hlink"/>
              </a:solidFill>
              <a:latin typeface="Times New Roman" pitchFamily="18" charset="0"/>
              <a:ea typeface="华文行楷"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out)">
                                      <p:cBhvr>
                                        <p:cTn id="7" dur="500"/>
                                        <p:tgtEl>
                                          <p:spTgt spid="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4115" name="Rectangle 3"/>
          <p:cNvSpPr>
            <a:spLocks noGrp="1" noChangeArrowheads="1"/>
          </p:cNvSpPr>
          <p:nvPr>
            <p:ph idx="1"/>
          </p:nvPr>
        </p:nvSpPr>
        <p:spPr>
          <a:xfrm>
            <a:off x="323528" y="1988840"/>
            <a:ext cx="8712968" cy="4022725"/>
          </a:xfrm>
        </p:spPr>
        <p:txBody>
          <a:bodyPr/>
          <a:lstStyle/>
          <a:p>
            <a:pPr marL="0" indent="0" eaLnBrk="1" hangingPunct="1">
              <a:buClr>
                <a:schemeClr val="tx1"/>
              </a:buClr>
              <a:buNone/>
              <a:defRPr/>
            </a:pPr>
            <a:r>
              <a:rPr lang="zh-CN" altLang="en-US" dirty="0" smtClean="0"/>
              <a:t>图像的几何变换包括了图像的形状变换和图像的位置变换。</a:t>
            </a:r>
          </a:p>
          <a:p>
            <a:pPr eaLnBrk="1" hangingPunct="1">
              <a:buClr>
                <a:schemeClr val="tx1"/>
              </a:buClr>
              <a:buFont typeface="Wingdings" panose="05000000000000000000" pitchFamily="2" charset="2"/>
              <a:buChar char="ü"/>
              <a:defRPr/>
            </a:pPr>
            <a:r>
              <a:rPr lang="zh-CN" altLang="en-US" dirty="0" smtClean="0"/>
              <a:t>图像的</a:t>
            </a:r>
            <a:r>
              <a:rPr lang="zh-CN" altLang="en-US" b="1" dirty="0" smtClean="0">
                <a:solidFill>
                  <a:srgbClr val="0000FF"/>
                </a:solidFill>
              </a:rPr>
              <a:t>形状变换</a:t>
            </a:r>
            <a:r>
              <a:rPr lang="zh-CN" altLang="en-US" dirty="0" smtClean="0"/>
              <a:t>是指图像的放大、缩小与错切。</a:t>
            </a:r>
          </a:p>
          <a:p>
            <a:pPr eaLnBrk="1" hangingPunct="1">
              <a:buClr>
                <a:schemeClr val="tx1"/>
              </a:buClr>
              <a:buFont typeface="Wingdings" panose="05000000000000000000" pitchFamily="2" charset="2"/>
              <a:buChar char="ü"/>
              <a:defRPr/>
            </a:pPr>
            <a:r>
              <a:rPr lang="zh-CN" altLang="en-US" dirty="0" smtClean="0"/>
              <a:t>图像的</a:t>
            </a:r>
            <a:r>
              <a:rPr lang="zh-CN" altLang="en-US" b="1" dirty="0" smtClean="0">
                <a:solidFill>
                  <a:srgbClr val="0000FF"/>
                </a:solidFill>
              </a:rPr>
              <a:t>位置变换</a:t>
            </a:r>
            <a:r>
              <a:rPr lang="zh-CN" altLang="en-US" dirty="0" smtClean="0"/>
              <a:t>是指图像的平移、镜像与旋转。</a:t>
            </a:r>
          </a:p>
          <a:p>
            <a:pPr eaLnBrk="1" hangingPunct="1">
              <a:buClr>
                <a:schemeClr val="tx1"/>
              </a:buClr>
              <a:buFont typeface="Wingdings" panose="05000000000000000000" pitchFamily="2" charset="2"/>
              <a:buChar char="ü"/>
              <a:defRPr/>
            </a:pPr>
            <a:r>
              <a:rPr lang="zh-CN" altLang="en-US" dirty="0" smtClean="0"/>
              <a:t>图像的</a:t>
            </a:r>
            <a:r>
              <a:rPr lang="zh-CN" altLang="en-US" b="1" i="1" dirty="0" smtClean="0">
                <a:solidFill>
                  <a:srgbClr val="0000FF"/>
                </a:solidFill>
              </a:rPr>
              <a:t>仿射变换</a:t>
            </a:r>
            <a:r>
              <a:rPr lang="zh-CN" altLang="en-US" dirty="0" smtClean="0"/>
              <a:t>描述。</a:t>
            </a:r>
          </a:p>
        </p:txBody>
      </p:sp>
      <p:sp>
        <p:nvSpPr>
          <p:cNvPr id="474117" name="Text Box 5"/>
          <p:cNvSpPr txBox="1">
            <a:spLocks noChangeArrowheads="1"/>
          </p:cNvSpPr>
          <p:nvPr/>
        </p:nvSpPr>
        <p:spPr bwMode="auto">
          <a:xfrm>
            <a:off x="323528" y="5229200"/>
            <a:ext cx="8712968" cy="1077218"/>
          </a:xfrm>
          <a:prstGeom prst="rect">
            <a:avLst/>
          </a:prstGeom>
          <a:noFill/>
          <a:ln w="38100" cmpd="dbl">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zh-CN" altLang="en-US" sz="3200" dirty="0" smtClean="0">
                <a:latin typeface="+mn-ea"/>
                <a:ea typeface="+mn-ea"/>
              </a:rPr>
              <a:t>图像的几何变换</a:t>
            </a:r>
            <a:r>
              <a:rPr lang="zh-CN" altLang="en-US" sz="3200" b="1" dirty="0" smtClean="0">
                <a:solidFill>
                  <a:srgbClr val="0000FF"/>
                </a:solidFill>
                <a:latin typeface="+mn-ea"/>
                <a:ea typeface="+mn-ea"/>
              </a:rPr>
              <a:t>不改变像素的值</a:t>
            </a:r>
            <a:r>
              <a:rPr lang="zh-CN" altLang="en-US" sz="3200" dirty="0" smtClean="0">
                <a:latin typeface="+mn-ea"/>
                <a:ea typeface="+mn-ea"/>
              </a:rPr>
              <a:t>，只改变像素的位置</a:t>
            </a:r>
            <a:r>
              <a:rPr lang="zh-CN" altLang="en-US" sz="3200" b="1" dirty="0" smtClean="0">
                <a:latin typeface="+mn-ea"/>
                <a:ea typeface="+mn-ea"/>
              </a:rPr>
              <a:t>。</a:t>
            </a:r>
          </a:p>
        </p:txBody>
      </p:sp>
      <p:sp>
        <p:nvSpPr>
          <p:cNvPr id="6" name="Rectangle 2"/>
          <p:cNvSpPr txBox="1">
            <a:spLocks noChangeArrowheads="1"/>
          </p:cNvSpPr>
          <p:nvPr/>
        </p:nvSpPr>
        <p:spPr bwMode="auto">
          <a:xfrm>
            <a:off x="107504" y="485800"/>
            <a:ext cx="8928992"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eaLnBrk="1" hangingPunct="1"/>
            <a:r>
              <a:rPr lang="en-US" altLang="zh-CN" dirty="0" smtClean="0">
                <a:latin typeface="Times New Roman" pitchFamily="18" charset="0"/>
                <a:cs typeface="Times New Roman" pitchFamily="18" charset="0"/>
              </a:rPr>
              <a:t>Chapter 7: </a:t>
            </a:r>
            <a:r>
              <a:rPr lang="en-US" altLang="zh-CN" dirty="0">
                <a:latin typeface="Times New Roman" pitchFamily="18" charset="0"/>
                <a:cs typeface="Times New Roman" pitchFamily="18" charset="0"/>
              </a:rPr>
              <a:t>Image </a:t>
            </a:r>
            <a:r>
              <a:rPr lang="en-US" altLang="zh-CN" dirty="0" smtClean="0">
                <a:latin typeface="Times New Roman" pitchFamily="18" charset="0"/>
                <a:cs typeface="Times New Roman" pitchFamily="18" charset="0"/>
              </a:rPr>
              <a:t>Geometry Transform</a:t>
            </a:r>
            <a:r>
              <a:rPr lang="en-US" altLang="zh-CN" b="1" dirty="0" smtClean="0"/>
              <a:t/>
            </a:r>
            <a:br>
              <a:rPr lang="en-US" altLang="zh-CN" b="1" dirty="0" smtClean="0"/>
            </a:br>
            <a:r>
              <a:rPr lang="zh-CN" altLang="en-US" b="1" dirty="0" smtClean="0"/>
              <a:t>第</a:t>
            </a:r>
            <a:r>
              <a:rPr lang="en-US" altLang="zh-CN" dirty="0" smtClean="0">
                <a:latin typeface="Times New Roman" panose="02020603050405020304" pitchFamily="18" charset="0"/>
                <a:cs typeface="Times New Roman" panose="02020603050405020304" pitchFamily="18" charset="0"/>
              </a:rPr>
              <a:t>7</a:t>
            </a:r>
            <a:r>
              <a:rPr lang="zh-CN" altLang="en-US" b="1" dirty="0" smtClean="0"/>
              <a:t>章	图像几何变换</a:t>
            </a:r>
          </a:p>
        </p:txBody>
      </p:sp>
    </p:spTree>
    <p:extLst>
      <p:ext uri="{BB962C8B-B14F-4D97-AF65-F5344CB8AC3E}">
        <p14:creationId xmlns:p14="http://schemas.microsoft.com/office/powerpoint/2010/main" val="3314654179"/>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4115">
                                            <p:txEl>
                                              <p:pRg st="0" end="0"/>
                                            </p:txEl>
                                          </p:spTgt>
                                        </p:tgtEl>
                                        <p:attrNameLst>
                                          <p:attrName>style.visibility</p:attrName>
                                        </p:attrNameLst>
                                      </p:cBhvr>
                                      <p:to>
                                        <p:strVal val="visible"/>
                                      </p:to>
                                    </p:set>
                                    <p:animEffect transition="in" filter="blinds(horizontal)">
                                      <p:cBhvr>
                                        <p:cTn id="7" dur="500"/>
                                        <p:tgtEl>
                                          <p:spTgt spid="4741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74115">
                                            <p:txEl>
                                              <p:pRg st="1" end="1"/>
                                            </p:txEl>
                                          </p:spTgt>
                                        </p:tgtEl>
                                        <p:attrNameLst>
                                          <p:attrName>style.visibility</p:attrName>
                                        </p:attrNameLst>
                                      </p:cBhvr>
                                      <p:to>
                                        <p:strVal val="visible"/>
                                      </p:to>
                                    </p:set>
                                    <p:animEffect transition="in" filter="blinds(horizontal)">
                                      <p:cBhvr>
                                        <p:cTn id="12" dur="500"/>
                                        <p:tgtEl>
                                          <p:spTgt spid="4741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74115">
                                            <p:txEl>
                                              <p:pRg st="2" end="2"/>
                                            </p:txEl>
                                          </p:spTgt>
                                        </p:tgtEl>
                                        <p:attrNameLst>
                                          <p:attrName>style.visibility</p:attrName>
                                        </p:attrNameLst>
                                      </p:cBhvr>
                                      <p:to>
                                        <p:strVal val="visible"/>
                                      </p:to>
                                    </p:set>
                                    <p:animEffect transition="in" filter="blinds(horizontal)">
                                      <p:cBhvr>
                                        <p:cTn id="17" dur="500"/>
                                        <p:tgtEl>
                                          <p:spTgt spid="4741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74115">
                                            <p:txEl>
                                              <p:pRg st="3" end="3"/>
                                            </p:txEl>
                                          </p:spTgt>
                                        </p:tgtEl>
                                        <p:attrNameLst>
                                          <p:attrName>style.visibility</p:attrName>
                                        </p:attrNameLst>
                                      </p:cBhvr>
                                      <p:to>
                                        <p:strVal val="visible"/>
                                      </p:to>
                                    </p:set>
                                    <p:animEffect transition="in" filter="blinds(horizontal)">
                                      <p:cBhvr>
                                        <p:cTn id="22" dur="500"/>
                                        <p:tgtEl>
                                          <p:spTgt spid="47411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474117"/>
                                        </p:tgtEl>
                                        <p:attrNameLst>
                                          <p:attrName>style.visibility</p:attrName>
                                        </p:attrNameLst>
                                      </p:cBhvr>
                                      <p:to>
                                        <p:strVal val="visible"/>
                                      </p:to>
                                    </p:set>
                                    <p:animEffect transition="in" filter="diamond(in)">
                                      <p:cBhvr>
                                        <p:cTn id="27" dur="2000"/>
                                        <p:tgtEl>
                                          <p:spTgt spid="474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2" name="Rectangle 4"/>
          <p:cNvSpPr>
            <a:spLocks noGrp="1" noChangeArrowheads="1"/>
          </p:cNvSpPr>
          <p:nvPr>
            <p:ph type="title" sz="quarter"/>
          </p:nvPr>
        </p:nvSpPr>
        <p:spPr>
          <a:xfrm>
            <a:off x="758031" y="-3176"/>
            <a:ext cx="7772400" cy="1143001"/>
          </a:xfrm>
        </p:spPr>
        <p:txBody>
          <a:bodyPr/>
          <a:lstStyle/>
          <a:p>
            <a:pPr eaLnBrk="1" fontAlgn="auto" hangingPunct="1">
              <a:spcAft>
                <a:spcPts val="0"/>
              </a:spcAft>
              <a:defRPr/>
            </a:pPr>
            <a:r>
              <a:rPr lang="zh-CN" altLang="en-US" b="1" dirty="0" smtClean="0"/>
              <a:t>图像配准示例</a:t>
            </a:r>
            <a:endParaRPr lang="zh-CN" altLang="en-US" b="1" dirty="0"/>
          </a:p>
        </p:txBody>
      </p:sp>
      <p:pic>
        <p:nvPicPr>
          <p:cNvPr id="48" name="Picture 2" descr="Angle_25"/>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468313" y="4221163"/>
            <a:ext cx="2159000" cy="2159000"/>
          </a:xfrm>
          <a:noFill/>
          <a:ln w="28575">
            <a:solidFill>
              <a:schemeClr val="bg2"/>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9" name="Picture 5" descr="10"/>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a:xfrm>
            <a:off x="2916238" y="4149725"/>
            <a:ext cx="2159000" cy="215900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 name="Line 21"/>
          <p:cNvSpPr>
            <a:spLocks noChangeShapeType="1"/>
          </p:cNvSpPr>
          <p:nvPr/>
        </p:nvSpPr>
        <p:spPr bwMode="auto">
          <a:xfrm>
            <a:off x="5133975" y="4910138"/>
            <a:ext cx="433388" cy="1587"/>
          </a:xfrm>
          <a:prstGeom prst="line">
            <a:avLst/>
          </a:prstGeom>
          <a:noFill/>
          <a:ln w="76200">
            <a:solidFill>
              <a:srgbClr val="66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grpSp>
        <p:nvGrpSpPr>
          <p:cNvPr id="51" name="Group 51"/>
          <p:cNvGrpSpPr>
            <a:grpSpLocks/>
          </p:cNvGrpSpPr>
          <p:nvPr/>
        </p:nvGrpSpPr>
        <p:grpSpPr bwMode="auto">
          <a:xfrm>
            <a:off x="900113" y="1196975"/>
            <a:ext cx="2160587" cy="2557463"/>
            <a:chOff x="567" y="754"/>
            <a:chExt cx="1361" cy="1611"/>
          </a:xfrm>
        </p:grpSpPr>
        <p:sp>
          <p:nvSpPr>
            <p:cNvPr id="82972" name="Text Box 11"/>
            <p:cNvSpPr txBox="1">
              <a:spLocks noChangeArrowheads="1"/>
            </p:cNvSpPr>
            <p:nvPr/>
          </p:nvSpPr>
          <p:spPr bwMode="auto">
            <a:xfrm>
              <a:off x="930" y="2115"/>
              <a:ext cx="754" cy="250"/>
            </a:xfrm>
            <a:prstGeom prst="rect">
              <a:avLst/>
            </a:prstGeom>
            <a:solidFill>
              <a:schemeClr val="tx1"/>
            </a:solidFill>
            <a:ln>
              <a:noFill/>
            </a:ln>
            <a:effectLst/>
            <a:extLst>
              <a:ext uri="{91240B29-F687-4F45-9708-019B960494DF}">
                <a14:hiddenLine xmlns:a14="http://schemas.microsoft.com/office/drawing/2010/main" w="9525" cap="rnd">
                  <a:solidFill>
                    <a:srgbClr val="A5002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solidFill>
                    <a:srgbClr val="FF33CC"/>
                  </a:solidFill>
                  <a:ea typeface="隶书" panose="02010509060101010101" pitchFamily="49" charset="-122"/>
                </a:rPr>
                <a:t>待测印鉴</a:t>
              </a:r>
            </a:p>
          </p:txBody>
        </p:sp>
        <p:grpSp>
          <p:nvGrpSpPr>
            <p:cNvPr id="82973" name="Group 41"/>
            <p:cNvGrpSpPr>
              <a:grpSpLocks/>
            </p:cNvGrpSpPr>
            <p:nvPr/>
          </p:nvGrpSpPr>
          <p:grpSpPr bwMode="auto">
            <a:xfrm>
              <a:off x="567" y="754"/>
              <a:ext cx="1361" cy="1369"/>
              <a:chOff x="748" y="791"/>
              <a:chExt cx="1361" cy="1369"/>
            </a:xfrm>
          </p:grpSpPr>
          <p:pic>
            <p:nvPicPr>
              <p:cNvPr id="82974" name="Picture 13" descr="Angle_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 y="791"/>
                <a:ext cx="1360" cy="1360"/>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975" name="Line 29"/>
              <p:cNvSpPr>
                <a:spLocks noChangeShapeType="1"/>
              </p:cNvSpPr>
              <p:nvPr/>
            </p:nvSpPr>
            <p:spPr bwMode="auto">
              <a:xfrm>
                <a:off x="748" y="1480"/>
                <a:ext cx="1361" cy="0"/>
              </a:xfrm>
              <a:prstGeom prst="line">
                <a:avLst/>
              </a:prstGeom>
              <a:noFill/>
              <a:ln w="28575">
                <a:solidFill>
                  <a:srgbClr val="FF33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976" name="Line 33"/>
              <p:cNvSpPr>
                <a:spLocks noChangeShapeType="1"/>
              </p:cNvSpPr>
              <p:nvPr/>
            </p:nvSpPr>
            <p:spPr bwMode="auto">
              <a:xfrm>
                <a:off x="1429" y="799"/>
                <a:ext cx="0" cy="1361"/>
              </a:xfrm>
              <a:prstGeom prst="line">
                <a:avLst/>
              </a:prstGeom>
              <a:noFill/>
              <a:ln w="28575">
                <a:solidFill>
                  <a:srgbClr val="FF33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nvGrpSpPr>
          <p:cNvPr id="57" name="Group 42"/>
          <p:cNvGrpSpPr>
            <a:grpSpLocks/>
          </p:cNvGrpSpPr>
          <p:nvPr/>
        </p:nvGrpSpPr>
        <p:grpSpPr bwMode="auto">
          <a:xfrm>
            <a:off x="468313" y="4221163"/>
            <a:ext cx="2160587" cy="2160587"/>
            <a:chOff x="295" y="2659"/>
            <a:chExt cx="1361" cy="1361"/>
          </a:xfrm>
        </p:grpSpPr>
        <p:sp>
          <p:nvSpPr>
            <p:cNvPr id="82970" name="Line 39"/>
            <p:cNvSpPr>
              <a:spLocks noChangeShapeType="1"/>
            </p:cNvSpPr>
            <p:nvPr/>
          </p:nvSpPr>
          <p:spPr bwMode="auto">
            <a:xfrm>
              <a:off x="975" y="2659"/>
              <a:ext cx="0" cy="1361"/>
            </a:xfrm>
            <a:prstGeom prst="line">
              <a:avLst/>
            </a:prstGeom>
            <a:noFill/>
            <a:ln w="28575">
              <a:solidFill>
                <a:srgbClr val="FF33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971" name="Line 40"/>
            <p:cNvSpPr>
              <a:spLocks noChangeShapeType="1"/>
            </p:cNvSpPr>
            <p:nvPr/>
          </p:nvSpPr>
          <p:spPr bwMode="auto">
            <a:xfrm>
              <a:off x="295" y="3339"/>
              <a:ext cx="1361" cy="0"/>
            </a:xfrm>
            <a:prstGeom prst="line">
              <a:avLst/>
            </a:prstGeom>
            <a:noFill/>
            <a:ln w="28575">
              <a:solidFill>
                <a:srgbClr val="FF33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60" name="Group 47"/>
          <p:cNvGrpSpPr>
            <a:grpSpLocks/>
          </p:cNvGrpSpPr>
          <p:nvPr/>
        </p:nvGrpSpPr>
        <p:grpSpPr bwMode="auto">
          <a:xfrm>
            <a:off x="2916238" y="4149725"/>
            <a:ext cx="2160587" cy="2160588"/>
            <a:chOff x="295" y="2659"/>
            <a:chExt cx="1361" cy="1361"/>
          </a:xfrm>
        </p:grpSpPr>
        <p:sp>
          <p:nvSpPr>
            <p:cNvPr id="82968" name="Line 48"/>
            <p:cNvSpPr>
              <a:spLocks noChangeShapeType="1"/>
            </p:cNvSpPr>
            <p:nvPr/>
          </p:nvSpPr>
          <p:spPr bwMode="auto">
            <a:xfrm>
              <a:off x="975" y="2659"/>
              <a:ext cx="0" cy="1361"/>
            </a:xfrm>
            <a:prstGeom prst="line">
              <a:avLst/>
            </a:prstGeom>
            <a:noFill/>
            <a:ln w="28575">
              <a:solidFill>
                <a:srgbClr val="FF33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969" name="Line 49"/>
            <p:cNvSpPr>
              <a:spLocks noChangeShapeType="1"/>
            </p:cNvSpPr>
            <p:nvPr/>
          </p:nvSpPr>
          <p:spPr bwMode="auto">
            <a:xfrm>
              <a:off x="295" y="3339"/>
              <a:ext cx="1361" cy="0"/>
            </a:xfrm>
            <a:prstGeom prst="line">
              <a:avLst/>
            </a:prstGeom>
            <a:noFill/>
            <a:ln w="28575">
              <a:solidFill>
                <a:srgbClr val="FF33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63" name="Text Box 50"/>
          <p:cNvSpPr txBox="1">
            <a:spLocks noChangeArrowheads="1"/>
          </p:cNvSpPr>
          <p:nvPr/>
        </p:nvSpPr>
        <p:spPr bwMode="auto">
          <a:xfrm>
            <a:off x="3779838" y="1700213"/>
            <a:ext cx="1728787" cy="1016000"/>
          </a:xfrm>
          <a:prstGeom prst="rect">
            <a:avLst/>
          </a:prstGeom>
          <a:solidFill>
            <a:srgbClr val="CCFFCC"/>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2000" b="1" dirty="0" smtClean="0">
                <a:solidFill>
                  <a:srgbClr val="FF0000"/>
                </a:solidFill>
                <a:latin typeface="+mn-ea"/>
                <a:ea typeface="+mn-ea"/>
              </a:rPr>
              <a:t>与原图比较，有位置，角度偏差</a:t>
            </a:r>
          </a:p>
        </p:txBody>
      </p:sp>
      <p:pic>
        <p:nvPicPr>
          <p:cNvPr id="64" name="Picture 19" descr="Angle_25"/>
          <p:cNvPicPr>
            <a:picLocks noGrp="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6588125" y="4005263"/>
            <a:ext cx="2159000" cy="215900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5" name="Line 23"/>
          <p:cNvSpPr>
            <a:spLocks noChangeShapeType="1"/>
          </p:cNvSpPr>
          <p:nvPr/>
        </p:nvSpPr>
        <p:spPr bwMode="auto">
          <a:xfrm>
            <a:off x="6084888" y="4941888"/>
            <a:ext cx="433387" cy="0"/>
          </a:xfrm>
          <a:prstGeom prst="line">
            <a:avLst/>
          </a:prstGeom>
          <a:noFill/>
          <a:ln w="76200">
            <a:solidFill>
              <a:srgbClr val="66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66" name="Line 27"/>
          <p:cNvSpPr>
            <a:spLocks noChangeShapeType="1"/>
          </p:cNvSpPr>
          <p:nvPr/>
        </p:nvSpPr>
        <p:spPr bwMode="auto">
          <a:xfrm flipH="1">
            <a:off x="5795963" y="3789363"/>
            <a:ext cx="576262" cy="865187"/>
          </a:xfrm>
          <a:prstGeom prst="line">
            <a:avLst/>
          </a:prstGeom>
          <a:noFill/>
          <a:ln w="76200">
            <a:solidFill>
              <a:srgbClr val="66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grpSp>
        <p:nvGrpSpPr>
          <p:cNvPr id="67" name="Group 55"/>
          <p:cNvGrpSpPr>
            <a:grpSpLocks/>
          </p:cNvGrpSpPr>
          <p:nvPr/>
        </p:nvGrpSpPr>
        <p:grpSpPr bwMode="auto">
          <a:xfrm>
            <a:off x="5651500" y="4724400"/>
            <a:ext cx="360363" cy="358775"/>
            <a:chOff x="3923" y="3249"/>
            <a:chExt cx="227" cy="226"/>
          </a:xfrm>
        </p:grpSpPr>
        <p:sp>
          <p:nvSpPr>
            <p:cNvPr id="82966" name="Oval 53"/>
            <p:cNvSpPr>
              <a:spLocks noChangeArrowheads="1"/>
            </p:cNvSpPr>
            <p:nvPr/>
          </p:nvSpPr>
          <p:spPr bwMode="auto">
            <a:xfrm>
              <a:off x="3923" y="3249"/>
              <a:ext cx="227" cy="226"/>
            </a:xfrm>
            <a:prstGeom prst="ellipse">
              <a:avLst/>
            </a:prstGeom>
            <a:solidFill>
              <a:schemeClr val="tx1"/>
            </a:solidFill>
            <a:ln w="38100">
              <a:solidFill>
                <a:srgbClr val="66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2967" name="Line 54"/>
            <p:cNvSpPr>
              <a:spLocks noChangeShapeType="1"/>
            </p:cNvSpPr>
            <p:nvPr/>
          </p:nvSpPr>
          <p:spPr bwMode="auto">
            <a:xfrm>
              <a:off x="3969" y="3357"/>
              <a:ext cx="136" cy="0"/>
            </a:xfrm>
            <a:prstGeom prst="line">
              <a:avLst/>
            </a:prstGeom>
            <a:noFill/>
            <a:ln w="28575">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70" name="Group 52"/>
          <p:cNvGrpSpPr>
            <a:grpSpLocks/>
          </p:cNvGrpSpPr>
          <p:nvPr/>
        </p:nvGrpSpPr>
        <p:grpSpPr bwMode="auto">
          <a:xfrm>
            <a:off x="6300788" y="1125538"/>
            <a:ext cx="2160587" cy="2484437"/>
            <a:chOff x="3833" y="709"/>
            <a:chExt cx="1361" cy="1565"/>
          </a:xfrm>
        </p:grpSpPr>
        <p:sp>
          <p:nvSpPr>
            <p:cNvPr id="82960" name="Text Box 15"/>
            <p:cNvSpPr txBox="1">
              <a:spLocks noChangeArrowheads="1"/>
            </p:cNvSpPr>
            <p:nvPr/>
          </p:nvSpPr>
          <p:spPr bwMode="auto">
            <a:xfrm>
              <a:off x="4195" y="2024"/>
              <a:ext cx="754" cy="250"/>
            </a:xfrm>
            <a:prstGeom prst="rect">
              <a:avLst/>
            </a:prstGeom>
            <a:solidFill>
              <a:schemeClr val="tx1"/>
            </a:solidFill>
            <a:ln>
              <a:noFill/>
            </a:ln>
            <a:effectLst/>
            <a:extLst>
              <a:ext uri="{91240B29-F687-4F45-9708-019B960494DF}">
                <a14:hiddenLine xmlns:a14="http://schemas.microsoft.com/office/drawing/2010/main" w="9525" cap="rnd">
                  <a:solidFill>
                    <a:srgbClr val="A5002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solidFill>
                    <a:srgbClr val="FF33CC"/>
                  </a:solidFill>
                  <a:ea typeface="隶书" panose="02010509060101010101" pitchFamily="49" charset="-122"/>
                </a:rPr>
                <a:t>标准印鉴</a:t>
              </a:r>
            </a:p>
          </p:txBody>
        </p:sp>
        <p:grpSp>
          <p:nvGrpSpPr>
            <p:cNvPr id="82961" name="Group 46"/>
            <p:cNvGrpSpPr>
              <a:grpSpLocks/>
            </p:cNvGrpSpPr>
            <p:nvPr/>
          </p:nvGrpSpPr>
          <p:grpSpPr bwMode="auto">
            <a:xfrm>
              <a:off x="3833" y="709"/>
              <a:ext cx="1361" cy="1361"/>
              <a:chOff x="3878" y="754"/>
              <a:chExt cx="1361" cy="1361"/>
            </a:xfrm>
          </p:grpSpPr>
          <p:pic>
            <p:nvPicPr>
              <p:cNvPr id="82962" name="Picture 17" desc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8" y="754"/>
                <a:ext cx="1360" cy="1360"/>
              </a:xfrm>
              <a:prstGeom prst="rect">
                <a:avLst/>
              </a:prstGeom>
              <a:noFill/>
              <a:ln w="28575">
                <a:solidFill>
                  <a:schemeClr val="bg2"/>
                </a:solidFill>
                <a:miter lim="800000"/>
                <a:headEnd/>
                <a:tailEnd/>
              </a:ln>
              <a:extLst>
                <a:ext uri="{909E8E84-426E-40DD-AFC4-6F175D3DCCD1}">
                  <a14:hiddenFill xmlns:a14="http://schemas.microsoft.com/office/drawing/2010/main">
                    <a:solidFill>
                      <a:srgbClr val="FFFFFF"/>
                    </a:solidFill>
                  </a14:hiddenFill>
                </a:ext>
              </a:extLst>
            </p:spPr>
          </p:pic>
          <p:grpSp>
            <p:nvGrpSpPr>
              <p:cNvPr id="82963" name="Group 43"/>
              <p:cNvGrpSpPr>
                <a:grpSpLocks/>
              </p:cNvGrpSpPr>
              <p:nvPr/>
            </p:nvGrpSpPr>
            <p:grpSpPr bwMode="auto">
              <a:xfrm>
                <a:off x="3878" y="754"/>
                <a:ext cx="1361" cy="1361"/>
                <a:chOff x="295" y="2659"/>
                <a:chExt cx="1361" cy="1361"/>
              </a:xfrm>
            </p:grpSpPr>
            <p:sp>
              <p:nvSpPr>
                <p:cNvPr id="82964" name="Line 44"/>
                <p:cNvSpPr>
                  <a:spLocks noChangeShapeType="1"/>
                </p:cNvSpPr>
                <p:nvPr/>
              </p:nvSpPr>
              <p:spPr bwMode="auto">
                <a:xfrm>
                  <a:off x="975" y="2659"/>
                  <a:ext cx="0" cy="1361"/>
                </a:xfrm>
                <a:prstGeom prst="line">
                  <a:avLst/>
                </a:prstGeom>
                <a:noFill/>
                <a:ln w="28575">
                  <a:solidFill>
                    <a:srgbClr val="FF33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965" name="Line 45"/>
                <p:cNvSpPr>
                  <a:spLocks noChangeShapeType="1"/>
                </p:cNvSpPr>
                <p:nvPr/>
              </p:nvSpPr>
              <p:spPr bwMode="auto">
                <a:xfrm>
                  <a:off x="295" y="3339"/>
                  <a:ext cx="1361" cy="0"/>
                </a:xfrm>
                <a:prstGeom prst="line">
                  <a:avLst/>
                </a:prstGeom>
                <a:noFill/>
                <a:ln w="28575">
                  <a:solidFill>
                    <a:srgbClr val="FF33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spTree>
    <p:extLst>
      <p:ext uri="{BB962C8B-B14F-4D97-AF65-F5344CB8AC3E}">
        <p14:creationId xmlns:p14="http://schemas.microsoft.com/office/powerpoint/2010/main" val="121874943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70"/>
                                        </p:tgtEl>
                                        <p:attrNameLst>
                                          <p:attrName>style.visibility</p:attrName>
                                        </p:attrNameLst>
                                      </p:cBhvr>
                                      <p:to>
                                        <p:strVal val="visible"/>
                                      </p:to>
                                    </p:set>
                                    <p:anim calcmode="lin" valueType="num">
                                      <p:cBhvr additive="base">
                                        <p:cTn id="13" dur="500" fill="hold"/>
                                        <p:tgtEl>
                                          <p:spTgt spid="70"/>
                                        </p:tgtEl>
                                        <p:attrNameLst>
                                          <p:attrName>ppt_x</p:attrName>
                                        </p:attrNameLst>
                                      </p:cBhvr>
                                      <p:tavLst>
                                        <p:tav tm="0">
                                          <p:val>
                                            <p:strVal val="1+#ppt_w/2"/>
                                          </p:val>
                                        </p:tav>
                                        <p:tav tm="100000">
                                          <p:val>
                                            <p:strVal val="#ppt_x"/>
                                          </p:val>
                                        </p:tav>
                                      </p:tavLst>
                                    </p:anim>
                                    <p:anim calcmode="lin" valueType="num">
                                      <p:cBhvr additive="base">
                                        <p:cTn id="14"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checkerboard(across)">
                                      <p:cBhvr>
                                        <p:cTn id="19" dur="500"/>
                                        <p:tgtEl>
                                          <p:spTgt spid="6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nodeType="click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box(in)">
                                      <p:cBhvr>
                                        <p:cTn id="24" dur="500"/>
                                        <p:tgtEl>
                                          <p:spTgt spid="5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1000" fill="hold"/>
                                        <p:tgtEl>
                                          <p:spTgt spid="48"/>
                                        </p:tgtEl>
                                        <p:attrNameLst>
                                          <p:attrName>ppt_x</p:attrName>
                                        </p:attrNameLst>
                                      </p:cBhvr>
                                      <p:tavLst>
                                        <p:tav tm="0">
                                          <p:val>
                                            <p:strVal val="#ppt_x"/>
                                          </p:val>
                                        </p:tav>
                                        <p:tav tm="100000">
                                          <p:val>
                                            <p:strVal val="#ppt_x"/>
                                          </p:val>
                                        </p:tav>
                                      </p:tavLst>
                                    </p:anim>
                                    <p:anim calcmode="lin" valueType="num">
                                      <p:cBhvr additive="base">
                                        <p:cTn id="30" dur="10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0" presetClass="path" presetSubtype="0" accel="50000" decel="50000" fill="hold" nodeType="clickEffect">
                                  <p:stCondLst>
                                    <p:cond delay="0"/>
                                  </p:stCondLst>
                                  <p:childTnLst>
                                    <p:animMotion origin="layout" path="M -3.33333E-6 2.42775E-6 C -3.33333E-6 2.42775E-6 -0.00555 -0.03723 -0.00642 -0.03815 C -0.00729 -0.03908 -3.33333E-6 2.42775E-6 -3.33333E-6 2.42775E-6 Z " pathEditMode="relative" ptsTypes="aaa">
                                      <p:cBhvr>
                                        <p:cTn id="34" dur="2000" fill="hold"/>
                                        <p:tgtEl>
                                          <p:spTgt spid="48"/>
                                        </p:tgtEl>
                                        <p:attrNameLst>
                                          <p:attrName>ppt_x</p:attrName>
                                          <p:attrName>ppt_y</p:attrName>
                                        </p:attrNameLst>
                                      </p:cBhvr>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16"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box(in)">
                                      <p:cBhvr>
                                        <p:cTn id="39" dur="500"/>
                                        <p:tgtEl>
                                          <p:spTgt spid="6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nodeType="clickEffect">
                                  <p:stCondLst>
                                    <p:cond delay="0"/>
                                  </p:stCondLst>
                                  <p:childTnLst>
                                    <p:set>
                                      <p:cBhvr>
                                        <p:cTn id="43" dur="1" fill="hold">
                                          <p:stCondLst>
                                            <p:cond delay="0"/>
                                          </p:stCondLst>
                                        </p:cTn>
                                        <p:tgtEl>
                                          <p:spTgt spid="49"/>
                                        </p:tgtEl>
                                        <p:attrNameLst>
                                          <p:attrName>style.visibility</p:attrName>
                                        </p:attrNameLst>
                                      </p:cBhvr>
                                      <p:to>
                                        <p:strVal val="visible"/>
                                      </p:to>
                                    </p:set>
                                    <p:anim calcmode="lin" valueType="num">
                                      <p:cBhvr additive="base">
                                        <p:cTn id="44" dur="500" fill="hold"/>
                                        <p:tgtEl>
                                          <p:spTgt spid="49"/>
                                        </p:tgtEl>
                                        <p:attrNameLst>
                                          <p:attrName>ppt_x</p:attrName>
                                        </p:attrNameLst>
                                      </p:cBhvr>
                                      <p:tavLst>
                                        <p:tav tm="0">
                                          <p:val>
                                            <p:strVal val="#ppt_x"/>
                                          </p:val>
                                        </p:tav>
                                        <p:tav tm="100000">
                                          <p:val>
                                            <p:strVal val="#ppt_x"/>
                                          </p:val>
                                        </p:tav>
                                      </p:tavLst>
                                    </p:anim>
                                    <p:anim calcmode="lin" valueType="num">
                                      <p:cBhvr additive="base">
                                        <p:cTn id="45"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8" presetClass="emph" presetSubtype="0" fill="hold" nodeType="clickEffect">
                                  <p:stCondLst>
                                    <p:cond delay="0"/>
                                  </p:stCondLst>
                                  <p:childTnLst>
                                    <p:animRot by="-21600000">
                                      <p:cBhvr>
                                        <p:cTn id="49" dur="2000" fill="hold"/>
                                        <p:tgtEl>
                                          <p:spTgt spid="49"/>
                                        </p:tgtEl>
                                        <p:attrNameLst>
                                          <p:attrName>r</p:attrName>
                                        </p:attrNameLst>
                                      </p:cBhvr>
                                    </p:animRo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blinds(horizontal)">
                                      <p:cBhvr>
                                        <p:cTn id="54" dur="500"/>
                                        <p:tgtEl>
                                          <p:spTgt spid="5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blinds(horizontal)">
                                      <p:cBhvr>
                                        <p:cTn id="59" dur="500"/>
                                        <p:tgtEl>
                                          <p:spTgt spid="6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4" presetClass="entr" presetSubtype="16" fill="hold" nodeType="click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box(in)">
                                      <p:cBhvr>
                                        <p:cTn id="64" dur="500"/>
                                        <p:tgtEl>
                                          <p:spTgt spid="67"/>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blinds(horizontal)">
                                      <p:cBhvr>
                                        <p:cTn id="69" dur="500"/>
                                        <p:tgtEl>
                                          <p:spTgt spid="65"/>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 presetClass="entr" presetSubtype="4" fill="hold" nodeType="clickEffect">
                                  <p:stCondLst>
                                    <p:cond delay="0"/>
                                  </p:stCondLst>
                                  <p:childTnLst>
                                    <p:set>
                                      <p:cBhvr>
                                        <p:cTn id="73" dur="1" fill="hold">
                                          <p:stCondLst>
                                            <p:cond delay="0"/>
                                          </p:stCondLst>
                                        </p:cTn>
                                        <p:tgtEl>
                                          <p:spTgt spid="64"/>
                                        </p:tgtEl>
                                        <p:attrNameLst>
                                          <p:attrName>style.visibility</p:attrName>
                                        </p:attrNameLst>
                                      </p:cBhvr>
                                      <p:to>
                                        <p:strVal val="visible"/>
                                      </p:to>
                                    </p:set>
                                    <p:anim calcmode="lin" valueType="num">
                                      <p:cBhvr additive="base">
                                        <p:cTn id="74" dur="500" fill="hold"/>
                                        <p:tgtEl>
                                          <p:spTgt spid="64"/>
                                        </p:tgtEl>
                                        <p:attrNameLst>
                                          <p:attrName>ppt_x</p:attrName>
                                        </p:attrNameLst>
                                      </p:cBhvr>
                                      <p:tavLst>
                                        <p:tav tm="0">
                                          <p:val>
                                            <p:strVal val="#ppt_x"/>
                                          </p:val>
                                        </p:tav>
                                        <p:tav tm="100000">
                                          <p:val>
                                            <p:strVal val="#ppt_x"/>
                                          </p:val>
                                        </p:tav>
                                      </p:tavLst>
                                    </p:anim>
                                    <p:anim calcmode="lin" valueType="num">
                                      <p:cBhvr additive="base">
                                        <p:cTn id="75"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3" grpId="0" animBg="1"/>
      <p:bldP spid="65" grpId="0" animBg="1"/>
      <p:bldP spid="66"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1" name="Rectangle 3"/>
          <p:cNvSpPr>
            <a:spLocks noGrp="1" noChangeArrowheads="1"/>
          </p:cNvSpPr>
          <p:nvPr>
            <p:ph idx="1"/>
          </p:nvPr>
        </p:nvSpPr>
        <p:spPr>
          <a:xfrm>
            <a:off x="457200" y="1988840"/>
            <a:ext cx="8229600" cy="4137323"/>
          </a:xfrm>
        </p:spPr>
        <p:txBody>
          <a:bodyPr/>
          <a:lstStyle/>
          <a:p>
            <a:pPr marL="0" indent="0" eaLnBrk="1" hangingPunct="1">
              <a:buFont typeface="Calibri" panose="020F0502020204030204" pitchFamily="34" charset="0"/>
              <a:buNone/>
            </a:pPr>
            <a:r>
              <a:rPr lang="zh-CN" altLang="en-US" dirty="0" smtClean="0"/>
              <a:t>图像锐化的</a:t>
            </a:r>
            <a:r>
              <a:rPr lang="zh-CN" altLang="en-US" b="1" dirty="0" smtClean="0">
                <a:solidFill>
                  <a:srgbClr val="0000FF"/>
                </a:solidFill>
              </a:rPr>
              <a:t>目的</a:t>
            </a:r>
            <a:r>
              <a:rPr lang="zh-CN" altLang="en-US" dirty="0" smtClean="0"/>
              <a:t>是加强图像中景物的</a:t>
            </a:r>
            <a:r>
              <a:rPr lang="zh-CN" altLang="en-US" b="1" dirty="0" smtClean="0">
                <a:solidFill>
                  <a:srgbClr val="0000FF"/>
                </a:solidFill>
              </a:rPr>
              <a:t>细节边缘和轮廓</a:t>
            </a:r>
            <a:r>
              <a:rPr lang="zh-CN" altLang="en-US" dirty="0" smtClean="0"/>
              <a:t>。</a:t>
            </a:r>
          </a:p>
          <a:p>
            <a:pPr marL="0" indent="0" eaLnBrk="1" hangingPunct="1">
              <a:buFont typeface="Calibri" panose="020F0502020204030204" pitchFamily="34" charset="0"/>
              <a:buNone/>
            </a:pPr>
            <a:r>
              <a:rPr lang="zh-CN" altLang="en-US" dirty="0" smtClean="0"/>
              <a:t>锐化的</a:t>
            </a:r>
            <a:r>
              <a:rPr lang="zh-CN" altLang="en-US" b="1" dirty="0" smtClean="0">
                <a:solidFill>
                  <a:srgbClr val="0000FF"/>
                </a:solidFill>
              </a:rPr>
              <a:t>作用</a:t>
            </a:r>
            <a:r>
              <a:rPr lang="zh-CN" altLang="en-US" dirty="0" smtClean="0"/>
              <a:t>是使</a:t>
            </a:r>
            <a:r>
              <a:rPr lang="zh-CN" altLang="en-US" b="1" dirty="0" smtClean="0">
                <a:solidFill>
                  <a:srgbClr val="0000FF"/>
                </a:solidFill>
              </a:rPr>
              <a:t>灰度反差增强</a:t>
            </a:r>
            <a:r>
              <a:rPr lang="zh-CN" altLang="en-US" dirty="0" smtClean="0"/>
              <a:t>。</a:t>
            </a:r>
          </a:p>
          <a:p>
            <a:pPr marL="0" indent="0" eaLnBrk="1" hangingPunct="1">
              <a:buFont typeface="Calibri" panose="020F0502020204030204" pitchFamily="34" charset="0"/>
              <a:buNone/>
            </a:pPr>
            <a:r>
              <a:rPr lang="zh-CN" altLang="en-US" dirty="0" smtClean="0"/>
              <a:t>因为边缘和轮廓都位于灰度突变的地方。所以锐化算法的</a:t>
            </a:r>
            <a:r>
              <a:rPr lang="zh-CN" altLang="en-US" b="1" dirty="0" smtClean="0">
                <a:solidFill>
                  <a:srgbClr val="0000FF"/>
                </a:solidFill>
              </a:rPr>
              <a:t>实现</a:t>
            </a:r>
            <a:r>
              <a:rPr lang="zh-CN" altLang="en-US" dirty="0" smtClean="0"/>
              <a:t>是基于</a:t>
            </a:r>
            <a:r>
              <a:rPr lang="zh-CN" altLang="en-US" b="1" dirty="0" smtClean="0">
                <a:solidFill>
                  <a:srgbClr val="0000FF"/>
                </a:solidFill>
              </a:rPr>
              <a:t>微分</a:t>
            </a:r>
            <a:r>
              <a:rPr lang="zh-CN" altLang="en-US" dirty="0" smtClean="0"/>
              <a:t>作用。</a:t>
            </a:r>
          </a:p>
        </p:txBody>
      </p:sp>
      <p:sp>
        <p:nvSpPr>
          <p:cNvPr id="4" name="Rectangle 2"/>
          <p:cNvSpPr txBox="1">
            <a:spLocks noChangeArrowheads="1"/>
          </p:cNvSpPr>
          <p:nvPr/>
        </p:nvSpPr>
        <p:spPr bwMode="auto">
          <a:xfrm>
            <a:off x="323528" y="443921"/>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eaLnBrk="1" hangingPunct="1"/>
            <a:r>
              <a:rPr lang="en-US" altLang="zh-CN" dirty="0" smtClean="0">
                <a:latin typeface="Times New Roman" pitchFamily="18" charset="0"/>
                <a:cs typeface="Times New Roman" pitchFamily="18" charset="0"/>
              </a:rPr>
              <a:t>Chapter 8: Image Sharpening</a:t>
            </a:r>
            <a:r>
              <a:rPr lang="en-US" altLang="zh-CN" b="1" dirty="0" smtClean="0"/>
              <a:t/>
            </a:r>
            <a:br>
              <a:rPr lang="en-US" altLang="zh-CN" b="1" dirty="0" smtClean="0"/>
            </a:br>
            <a:r>
              <a:rPr lang="zh-CN" altLang="en-US" b="1" dirty="0" smtClean="0"/>
              <a:t>第</a:t>
            </a:r>
            <a:r>
              <a:rPr lang="zh-CN" altLang="en-US" b="1" dirty="0"/>
              <a:t>八</a:t>
            </a:r>
            <a:r>
              <a:rPr lang="zh-CN" altLang="en-US" b="1" dirty="0" smtClean="0"/>
              <a:t>章	图像锐化</a:t>
            </a:r>
          </a:p>
        </p:txBody>
      </p:sp>
    </p:spTree>
    <p:extLst>
      <p:ext uri="{BB962C8B-B14F-4D97-AF65-F5344CB8AC3E}">
        <p14:creationId xmlns:p14="http://schemas.microsoft.com/office/powerpoint/2010/main" val="2985709732"/>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0051">
                                            <p:txEl>
                                              <p:pRg st="0" end="0"/>
                                            </p:txEl>
                                          </p:spTgt>
                                        </p:tgtEl>
                                        <p:attrNameLst>
                                          <p:attrName>style.visibility</p:attrName>
                                        </p:attrNameLst>
                                      </p:cBhvr>
                                      <p:to>
                                        <p:strVal val="visible"/>
                                      </p:to>
                                    </p:set>
                                    <p:anim calcmode="lin" valueType="num">
                                      <p:cBhvr additive="base">
                                        <p:cTn id="7" dur="500" fill="hold"/>
                                        <p:tgtEl>
                                          <p:spTgt spid="1300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00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0051">
                                            <p:txEl>
                                              <p:pRg st="1" end="1"/>
                                            </p:txEl>
                                          </p:spTgt>
                                        </p:tgtEl>
                                        <p:attrNameLst>
                                          <p:attrName>style.visibility</p:attrName>
                                        </p:attrNameLst>
                                      </p:cBhvr>
                                      <p:to>
                                        <p:strVal val="visible"/>
                                      </p:to>
                                    </p:set>
                                    <p:anim calcmode="lin" valueType="num">
                                      <p:cBhvr additive="base">
                                        <p:cTn id="13" dur="500" fill="hold"/>
                                        <p:tgtEl>
                                          <p:spTgt spid="1300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00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0051">
                                            <p:txEl>
                                              <p:pRg st="2" end="2"/>
                                            </p:txEl>
                                          </p:spTgt>
                                        </p:tgtEl>
                                        <p:attrNameLst>
                                          <p:attrName>style.visibility</p:attrName>
                                        </p:attrNameLst>
                                      </p:cBhvr>
                                      <p:to>
                                        <p:strVal val="visible"/>
                                      </p:to>
                                    </p:set>
                                    <p:anim calcmode="lin" valueType="num">
                                      <p:cBhvr additive="base">
                                        <p:cTn id="19" dur="500" fill="hold"/>
                                        <p:tgtEl>
                                          <p:spTgt spid="13005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005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2325" y="600075"/>
            <a:ext cx="7543800" cy="900113"/>
          </a:xfrm>
        </p:spPr>
        <p:txBody>
          <a:bodyPr/>
          <a:lstStyle/>
          <a:p>
            <a:pPr eaLnBrk="1" fontAlgn="auto" hangingPunct="1">
              <a:spcAft>
                <a:spcPts val="0"/>
              </a:spcAft>
              <a:defRPr/>
            </a:pPr>
            <a:r>
              <a:rPr lang="zh-CN" altLang="en-US" b="1" dirty="0">
                <a:latin typeface="+mn-ea"/>
              </a:rPr>
              <a:t>景物边界细节的增强方法</a:t>
            </a:r>
            <a:endParaRPr lang="zh-CN" altLang="en-US" b="1" dirty="0">
              <a:solidFill>
                <a:schemeClr val="tx1">
                  <a:lumMod val="75000"/>
                  <a:lumOff val="25000"/>
                </a:schemeClr>
              </a:solidFill>
            </a:endParaRPr>
          </a:p>
        </p:txBody>
      </p:sp>
      <p:pic>
        <p:nvPicPr>
          <p:cNvPr id="20484" name="Picture 5" descr="s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757363"/>
            <a:ext cx="8893175" cy="385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12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95288" y="260350"/>
            <a:ext cx="8229600" cy="1143000"/>
          </a:xfrm>
        </p:spPr>
        <p:txBody>
          <a:bodyPr/>
          <a:lstStyle/>
          <a:p>
            <a:pPr eaLnBrk="1" hangingPunct="1"/>
            <a:r>
              <a:rPr lang="en-US" altLang="zh-CN" dirty="0" smtClean="0">
                <a:latin typeface="Times New Roman" pitchFamily="18" charset="0"/>
                <a:cs typeface="Times New Roman" pitchFamily="18" charset="0"/>
              </a:rPr>
              <a:t>Chapter 9: Image Transform</a:t>
            </a:r>
            <a:r>
              <a:rPr lang="en-US" altLang="zh-CN" b="1" dirty="0" smtClean="0"/>
              <a:t/>
            </a:r>
            <a:br>
              <a:rPr lang="en-US" altLang="zh-CN" b="1" dirty="0" smtClean="0"/>
            </a:br>
            <a:r>
              <a:rPr lang="zh-CN" altLang="en-US" b="1" dirty="0" smtClean="0"/>
              <a:t>第九章	图像变换</a:t>
            </a:r>
          </a:p>
        </p:txBody>
      </p:sp>
      <p:sp>
        <p:nvSpPr>
          <p:cNvPr id="299011" name="Text Box 3"/>
          <p:cNvSpPr txBox="1">
            <a:spLocks noChangeArrowheads="1"/>
          </p:cNvSpPr>
          <p:nvPr/>
        </p:nvSpPr>
        <p:spPr bwMode="auto">
          <a:xfrm>
            <a:off x="755650" y="2019300"/>
            <a:ext cx="7850188" cy="457200"/>
          </a:xfrm>
          <a:prstGeom prst="rect">
            <a:avLst/>
          </a:prstGeom>
          <a:noFill/>
          <a:ln w="9525">
            <a:noFill/>
            <a:miter lim="800000"/>
            <a:headEnd/>
            <a:tailEnd/>
          </a:ln>
          <a:effectLst/>
        </p:spPr>
        <p:txBody>
          <a:bodyPr>
            <a:spAutoFit/>
          </a:bodyPr>
          <a:lstStyle/>
          <a:p>
            <a:pPr>
              <a:buFont typeface="Wingdings" pitchFamily="2" charset="2"/>
              <a:buChar char="Ø"/>
              <a:defRPr/>
            </a:pPr>
            <a:endParaRPr lang="zh-CN" altLang="en-US" b="1">
              <a:solidFill>
                <a:srgbClr val="FFFF66"/>
              </a:solidFill>
              <a:effectLst>
                <a:outerShdw blurRad="38100" dist="38100" dir="2700000" algn="tl">
                  <a:srgbClr val="000000"/>
                </a:outerShdw>
              </a:effectLst>
            </a:endParaRPr>
          </a:p>
        </p:txBody>
      </p:sp>
      <p:sp>
        <p:nvSpPr>
          <p:cNvPr id="33796" name="TextBox 4"/>
          <p:cNvSpPr txBox="1">
            <a:spLocks noChangeArrowheads="1"/>
          </p:cNvSpPr>
          <p:nvPr/>
        </p:nvSpPr>
        <p:spPr bwMode="auto">
          <a:xfrm>
            <a:off x="611188" y="1557338"/>
            <a:ext cx="8064500" cy="5108575"/>
          </a:xfrm>
          <a:prstGeom prst="rect">
            <a:avLst/>
          </a:prstGeom>
          <a:noFill/>
          <a:ln w="9525">
            <a:noFill/>
            <a:miter lim="800000"/>
            <a:headEnd/>
            <a:tailEnd/>
          </a:ln>
        </p:spPr>
        <p:txBody>
          <a:bodyPr>
            <a:spAutoFit/>
          </a:bodyPr>
          <a:lstStyle/>
          <a:p>
            <a:r>
              <a:rPr lang="zh-CN" altLang="en-US" sz="2800" dirty="0">
                <a:latin typeface="宋体" pitchFamily="2" charset="-122"/>
              </a:rPr>
              <a:t>    图像的数学变换的特点在于其有精确的数学背景，是许多图像处理技术的基础。在这些变换中，一种是在</a:t>
            </a:r>
            <a:r>
              <a:rPr lang="zh-CN" altLang="en-US" sz="2800" b="1" dirty="0">
                <a:solidFill>
                  <a:srgbClr val="0000FF"/>
                </a:solidFill>
                <a:latin typeface="宋体" pitchFamily="2" charset="-122"/>
              </a:rPr>
              <a:t>空间域</a:t>
            </a:r>
            <a:r>
              <a:rPr lang="zh-CN" altLang="en-US" sz="2800" dirty="0">
                <a:latin typeface="宋体" pitchFamily="2" charset="-122"/>
              </a:rPr>
              <a:t>上进行的。另一种重要的数学变换则是将原定义在图像空间的图像以某种形式转换到另外一些空间（</a:t>
            </a:r>
            <a:r>
              <a:rPr lang="zh-CN" altLang="en-US" sz="2800" b="1" dirty="0">
                <a:solidFill>
                  <a:srgbClr val="0000FF"/>
                </a:solidFill>
                <a:latin typeface="宋体" pitchFamily="2" charset="-122"/>
              </a:rPr>
              <a:t>频域</a:t>
            </a:r>
            <a:r>
              <a:rPr lang="zh-CN" altLang="en-US" sz="2800" dirty="0">
                <a:latin typeface="宋体" pitchFamily="2" charset="-122"/>
              </a:rPr>
              <a:t>），并利用输入图像在这些空间的特有性质有效而快速地对图像进行处理和分析。</a:t>
            </a:r>
          </a:p>
          <a:p>
            <a:r>
              <a:rPr lang="zh-CN" altLang="en-US" sz="2800" dirty="0">
                <a:latin typeface="宋体" pitchFamily="2" charset="-122"/>
              </a:rPr>
              <a:t>    最典型的变换有离散傅立叶变换，</a:t>
            </a:r>
            <a:r>
              <a:rPr lang="en-US" altLang="zh-CN" sz="2800" dirty="0">
                <a:latin typeface="宋体" pitchFamily="2" charset="-122"/>
              </a:rPr>
              <a:t>Gabor</a:t>
            </a:r>
            <a:r>
              <a:rPr lang="zh-CN" altLang="en-US" sz="2800" dirty="0">
                <a:latin typeface="宋体" pitchFamily="2" charset="-122"/>
              </a:rPr>
              <a:t>变换、小波变换、离散余弦变换、</a:t>
            </a:r>
            <a:r>
              <a:rPr lang="en-US" altLang="zh-CN" sz="2800" dirty="0">
                <a:latin typeface="宋体" pitchFamily="2" charset="-122"/>
              </a:rPr>
              <a:t>K-L</a:t>
            </a:r>
            <a:r>
              <a:rPr lang="zh-CN" altLang="en-US" sz="2800" dirty="0">
                <a:latin typeface="宋体" pitchFamily="2" charset="-122"/>
              </a:rPr>
              <a:t>变换等等。</a:t>
            </a:r>
          </a:p>
          <a:p>
            <a:r>
              <a:rPr lang="zh-CN" altLang="en-US" sz="2800" dirty="0">
                <a:latin typeface="宋体" pitchFamily="2" charset="-122"/>
              </a:rPr>
              <a:t>    无论是在空域中的数学变换还是频域中的数学变换，它们在图像分析、滤波、增强、压缩等处理中都有着非常典型而重要的应用。</a:t>
            </a:r>
          </a:p>
          <a:p>
            <a:endParaRPr lang="zh-CN" altLang="en-US" dirty="0"/>
          </a:p>
        </p:txBody>
      </p:sp>
    </p:spTree>
    <p:extLst>
      <p:ext uri="{BB962C8B-B14F-4D97-AF65-F5344CB8AC3E}">
        <p14:creationId xmlns:p14="http://schemas.microsoft.com/office/powerpoint/2010/main" val="33313681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nodePh="1">
                                  <p:stCondLst>
                                    <p:cond delay="0"/>
                                  </p:stCondLst>
                                  <p:endCondLst>
                                    <p:cond evt="begin" delay="0">
                                      <p:tn val="5"/>
                                    </p:cond>
                                  </p:endCondLst>
                                  <p:childTnLst>
                                    <p:set>
                                      <p:cBhvr>
                                        <p:cTn id="6" dur="1" fill="hold">
                                          <p:stCondLst>
                                            <p:cond delay="499"/>
                                          </p:stCondLst>
                                        </p:cTn>
                                        <p:tgtEl>
                                          <p:spTgt spid="299011"/>
                                        </p:tgtEl>
                                        <p:attrNameLst>
                                          <p:attrName>style.visibility</p:attrName>
                                        </p:attrNameLst>
                                      </p:cBhvr>
                                      <p:to>
                                        <p:strVal val="visible"/>
                                      </p:to>
                                    </p:set>
                                    <p:anim to="" calcmode="lin" valueType="num">
                                      <p:cBhvr>
                                        <p:cTn id="7" dur="1" fill="hold"/>
                                        <p:tgtEl>
                                          <p:spTgt spid="29901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1"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srcRect/>
          <a:stretch>
            <a:fillRect/>
          </a:stretch>
        </p:blipFill>
        <p:spPr bwMode="auto">
          <a:xfrm>
            <a:off x="0" y="981075"/>
            <a:ext cx="9144000" cy="5367338"/>
          </a:xfrm>
          <a:prstGeom prst="rect">
            <a:avLst/>
          </a:prstGeom>
          <a:noFill/>
          <a:ln w="9525">
            <a:noFill/>
            <a:miter lim="800000"/>
            <a:headEnd/>
            <a:tailEnd/>
          </a:ln>
        </p:spPr>
      </p:pic>
    </p:spTree>
    <p:extLst>
      <p:ext uri="{BB962C8B-B14F-4D97-AF65-F5344CB8AC3E}">
        <p14:creationId xmlns:p14="http://schemas.microsoft.com/office/powerpoint/2010/main" val="1517972321"/>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68313" y="549275"/>
            <a:ext cx="8229600" cy="1143000"/>
          </a:xfrm>
        </p:spPr>
        <p:txBody>
          <a:bodyPr/>
          <a:lstStyle/>
          <a:p>
            <a:pPr eaLnBrk="1" hangingPunct="1"/>
            <a:r>
              <a:rPr lang="en-US" altLang="zh-CN" sz="4000" dirty="0" smtClean="0">
                <a:latin typeface="Times New Roman" pitchFamily="18" charset="0"/>
                <a:cs typeface="Times New Roman" pitchFamily="18" charset="0"/>
              </a:rPr>
              <a:t>Chapter 7: Image Encoding</a:t>
            </a:r>
            <a:r>
              <a:rPr lang="en-US" altLang="zh-CN" b="1" dirty="0" smtClean="0"/>
              <a:t/>
            </a:r>
            <a:br>
              <a:rPr lang="en-US" altLang="zh-CN" b="1" dirty="0" smtClean="0"/>
            </a:br>
            <a:r>
              <a:rPr lang="zh-CN" altLang="en-US" b="1" dirty="0" smtClean="0"/>
              <a:t>第</a:t>
            </a:r>
            <a:r>
              <a:rPr lang="zh-CN" altLang="en-US" b="1" dirty="0"/>
              <a:t>十</a:t>
            </a:r>
            <a:r>
              <a:rPr lang="zh-CN" altLang="en-US" b="1" dirty="0" smtClean="0"/>
              <a:t>章	图像</a:t>
            </a:r>
            <a:r>
              <a:rPr lang="zh-CN" altLang="en-US" b="1" dirty="0"/>
              <a:t>编码</a:t>
            </a:r>
            <a:endParaRPr lang="zh-CN" altLang="en-US" b="1" dirty="0" smtClean="0"/>
          </a:p>
        </p:txBody>
      </p:sp>
      <p:sp>
        <p:nvSpPr>
          <p:cNvPr id="303107" name="Text Box 3"/>
          <p:cNvSpPr txBox="1">
            <a:spLocks noChangeArrowheads="1"/>
          </p:cNvSpPr>
          <p:nvPr/>
        </p:nvSpPr>
        <p:spPr bwMode="auto">
          <a:xfrm>
            <a:off x="755650" y="2019300"/>
            <a:ext cx="7850188" cy="457200"/>
          </a:xfrm>
          <a:prstGeom prst="rect">
            <a:avLst/>
          </a:prstGeom>
          <a:noFill/>
          <a:ln w="9525">
            <a:noFill/>
            <a:miter lim="800000"/>
            <a:headEnd/>
            <a:tailEnd/>
          </a:ln>
          <a:effectLst/>
        </p:spPr>
        <p:txBody>
          <a:bodyPr>
            <a:spAutoFit/>
          </a:bodyPr>
          <a:lstStyle/>
          <a:p>
            <a:pPr>
              <a:buFont typeface="Wingdings" pitchFamily="2" charset="2"/>
              <a:buChar char="Ø"/>
              <a:defRPr/>
            </a:pPr>
            <a:endParaRPr lang="zh-CN" altLang="en-US" b="1">
              <a:solidFill>
                <a:srgbClr val="FFFF66"/>
              </a:solidFill>
              <a:effectLst>
                <a:outerShdw blurRad="38100" dist="38100" dir="2700000" algn="tl">
                  <a:srgbClr val="000000"/>
                </a:outerShdw>
              </a:effectLst>
            </a:endParaRPr>
          </a:p>
        </p:txBody>
      </p:sp>
      <p:sp>
        <p:nvSpPr>
          <p:cNvPr id="43012" name="Rectangle 4"/>
          <p:cNvSpPr>
            <a:spLocks noChangeArrowheads="1"/>
          </p:cNvSpPr>
          <p:nvPr/>
        </p:nvSpPr>
        <p:spPr bwMode="auto">
          <a:xfrm>
            <a:off x="539552" y="1916832"/>
            <a:ext cx="8137649" cy="4032250"/>
          </a:xfrm>
          <a:prstGeom prst="rect">
            <a:avLst/>
          </a:prstGeom>
          <a:noFill/>
          <a:ln w="9525">
            <a:noFill/>
            <a:miter lim="800000"/>
            <a:headEnd/>
            <a:tailEnd/>
          </a:ln>
        </p:spPr>
        <p:txBody>
          <a:bodyPr wrap="square">
            <a:spAutoFit/>
          </a:bodyPr>
          <a:lstStyle/>
          <a:p>
            <a:r>
              <a:rPr lang="zh-CN" altLang="en-US" sz="3200" dirty="0"/>
              <a:t>      </a:t>
            </a:r>
            <a:r>
              <a:rPr lang="zh-CN" altLang="en-US" sz="3200" dirty="0" smtClean="0"/>
              <a:t>数据</a:t>
            </a:r>
            <a:r>
              <a:rPr lang="zh-CN" altLang="en-US" sz="3200" dirty="0"/>
              <a:t>编码</a:t>
            </a:r>
            <a:r>
              <a:rPr lang="zh-CN" altLang="en-US" sz="3200" dirty="0" smtClean="0"/>
              <a:t>的</a:t>
            </a:r>
            <a:r>
              <a:rPr lang="zh-CN" altLang="en-US" sz="3200" dirty="0"/>
              <a:t>研究内容包括数据的表示、传输、变换和编码方法，目的是减少存储数据所需的空间和传输所用的时间。</a:t>
            </a:r>
          </a:p>
          <a:p>
            <a:r>
              <a:rPr lang="zh-CN" altLang="en-US" sz="3200" dirty="0"/>
              <a:t>      图像编码与压缩就是对图像数据按一定的规则进行变换和组合，达到以</a:t>
            </a:r>
            <a:r>
              <a:rPr lang="zh-CN" altLang="en-US" sz="3200" b="1" dirty="0">
                <a:solidFill>
                  <a:srgbClr val="0000FF"/>
                </a:solidFill>
              </a:rPr>
              <a:t>尽可能少的代码</a:t>
            </a:r>
            <a:r>
              <a:rPr lang="zh-CN" altLang="en-US" sz="3200" dirty="0"/>
              <a:t>（符号）来表示</a:t>
            </a:r>
            <a:r>
              <a:rPr lang="zh-CN" altLang="en-US" sz="3200" b="1" dirty="0">
                <a:solidFill>
                  <a:srgbClr val="0000FF"/>
                </a:solidFill>
              </a:rPr>
              <a:t>尽可能多的图像信息</a:t>
            </a:r>
            <a:r>
              <a:rPr lang="zh-CN" altLang="en-US" sz="3200" dirty="0"/>
              <a:t>。</a:t>
            </a:r>
          </a:p>
          <a:p>
            <a:endParaRPr lang="en-US" altLang="zh-CN" sz="3200" dirty="0"/>
          </a:p>
          <a:p>
            <a:r>
              <a:rPr lang="en-US" altLang="zh-CN" sz="3200" dirty="0">
                <a:latin typeface="Times New Roman" pitchFamily="18" charset="0"/>
                <a:cs typeface="Times New Roman" pitchFamily="18" charset="0"/>
              </a:rPr>
              <a:t>bmp        jpeg         </a:t>
            </a:r>
            <a:r>
              <a:rPr lang="en-US" altLang="zh-CN" sz="3200" dirty="0" err="1">
                <a:latin typeface="Times New Roman" pitchFamily="18" charset="0"/>
                <a:cs typeface="Times New Roman" pitchFamily="18" charset="0"/>
              </a:rPr>
              <a:t>psd</a:t>
            </a:r>
            <a:r>
              <a:rPr lang="en-US" altLang="zh-CN" sz="3200" dirty="0">
                <a:latin typeface="Times New Roman" pitchFamily="18" charset="0"/>
                <a:cs typeface="Times New Roman" pitchFamily="18" charset="0"/>
              </a:rPr>
              <a:t>    ???</a:t>
            </a:r>
          </a:p>
        </p:txBody>
      </p:sp>
    </p:spTree>
    <p:extLst>
      <p:ext uri="{BB962C8B-B14F-4D97-AF65-F5344CB8AC3E}">
        <p14:creationId xmlns:p14="http://schemas.microsoft.com/office/powerpoint/2010/main" val="2098325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nodePh="1">
                                  <p:stCondLst>
                                    <p:cond delay="0"/>
                                  </p:stCondLst>
                                  <p:endCondLst>
                                    <p:cond evt="begin" delay="0">
                                      <p:tn val="5"/>
                                    </p:cond>
                                  </p:endCondLst>
                                  <p:childTnLst>
                                    <p:set>
                                      <p:cBhvr>
                                        <p:cTn id="6" dur="1" fill="hold">
                                          <p:stCondLst>
                                            <p:cond delay="499"/>
                                          </p:stCondLst>
                                        </p:cTn>
                                        <p:tgtEl>
                                          <p:spTgt spid="303107"/>
                                        </p:tgtEl>
                                        <p:attrNameLst>
                                          <p:attrName>style.visibility</p:attrName>
                                        </p:attrNameLst>
                                      </p:cBhvr>
                                      <p:to>
                                        <p:strVal val="visible"/>
                                      </p:to>
                                    </p:set>
                                    <p:anim to="" calcmode="lin" valueType="num">
                                      <p:cBhvr>
                                        <p:cTn id="7" dur="1" fill="hold"/>
                                        <p:tgtEl>
                                          <p:spTgt spid="30310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7"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a:xfrm>
            <a:off x="144463" y="333375"/>
            <a:ext cx="8748712" cy="1143000"/>
          </a:xfrm>
        </p:spPr>
        <p:txBody>
          <a:bodyPr/>
          <a:lstStyle/>
          <a:p>
            <a:pPr eaLnBrk="1" hangingPunct="1"/>
            <a:r>
              <a:rPr lang="en-US" altLang="zh-CN" sz="3200" dirty="0" smtClean="0">
                <a:latin typeface="Times New Roman" pitchFamily="18" charset="0"/>
                <a:cs typeface="Times New Roman" pitchFamily="18" charset="0"/>
              </a:rPr>
              <a:t>An Example of Image Compression and Coding </a:t>
            </a:r>
            <a:r>
              <a:rPr lang="en-US" altLang="zh-CN" sz="3600" b="1" dirty="0" smtClean="0"/>
              <a:t/>
            </a:r>
            <a:br>
              <a:rPr lang="en-US" altLang="zh-CN" sz="3600" b="1" dirty="0" smtClean="0"/>
            </a:br>
            <a:r>
              <a:rPr lang="zh-CN" altLang="en-US" sz="3600" b="1" dirty="0" smtClean="0"/>
              <a:t>压缩与编码举例</a:t>
            </a:r>
            <a:endParaRPr lang="en-US" altLang="zh-CN" sz="3600" b="1" dirty="0" smtClean="0"/>
          </a:p>
        </p:txBody>
      </p:sp>
      <p:graphicFrame>
        <p:nvGraphicFramePr>
          <p:cNvPr id="5122" name="Object 2"/>
          <p:cNvGraphicFramePr>
            <a:graphicFrameLocks noChangeAspect="1"/>
          </p:cNvGraphicFramePr>
          <p:nvPr/>
        </p:nvGraphicFramePr>
        <p:xfrm>
          <a:off x="395288" y="1773238"/>
          <a:ext cx="8497887" cy="4822825"/>
        </p:xfrm>
        <a:graphic>
          <a:graphicData uri="http://schemas.openxmlformats.org/presentationml/2006/ole">
            <mc:AlternateContent xmlns:mc="http://schemas.openxmlformats.org/markup-compatibility/2006">
              <mc:Choice xmlns:v="urn:schemas-microsoft-com:vml" Requires="v">
                <p:oleObj spid="_x0000_s8217" name="Visio" r:id="rId3" imgW="10283647" imgH="5123383" progId="Visio.Drawing.11">
                  <p:embed/>
                </p:oleObj>
              </mc:Choice>
              <mc:Fallback>
                <p:oleObj name="Visio" r:id="rId3" imgW="10283647" imgH="512338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773238"/>
                        <a:ext cx="8497887" cy="48228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8316070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p:cNvPicPr>
            <a:picLocks noChangeAspect="1" noChangeArrowheads="1"/>
          </p:cNvPicPr>
          <p:nvPr/>
        </p:nvPicPr>
        <p:blipFill>
          <a:blip r:embed="rId2" cstate="print"/>
          <a:srcRect/>
          <a:stretch>
            <a:fillRect/>
          </a:stretch>
        </p:blipFill>
        <p:spPr bwMode="auto">
          <a:xfrm>
            <a:off x="1042988" y="1989138"/>
            <a:ext cx="2808287" cy="2808287"/>
          </a:xfrm>
          <a:prstGeom prst="rect">
            <a:avLst/>
          </a:prstGeom>
          <a:noFill/>
          <a:ln w="9525">
            <a:noFill/>
            <a:miter lim="800000"/>
            <a:headEnd/>
            <a:tailEnd/>
          </a:ln>
        </p:spPr>
      </p:pic>
      <p:pic>
        <p:nvPicPr>
          <p:cNvPr id="44035" name="Picture 4"/>
          <p:cNvPicPr>
            <a:picLocks noChangeAspect="1" noChangeArrowheads="1"/>
          </p:cNvPicPr>
          <p:nvPr/>
        </p:nvPicPr>
        <p:blipFill>
          <a:blip r:embed="rId3" cstate="print"/>
          <a:srcRect/>
          <a:stretch>
            <a:fillRect/>
          </a:stretch>
        </p:blipFill>
        <p:spPr bwMode="auto">
          <a:xfrm>
            <a:off x="5724525" y="1989138"/>
            <a:ext cx="2820988" cy="2820987"/>
          </a:xfrm>
          <a:prstGeom prst="rect">
            <a:avLst/>
          </a:prstGeom>
          <a:noFill/>
          <a:ln w="9525">
            <a:noFill/>
            <a:miter lim="800000"/>
            <a:headEnd/>
            <a:tailEnd/>
          </a:ln>
        </p:spPr>
      </p:pic>
      <p:sp>
        <p:nvSpPr>
          <p:cNvPr id="44036" name="Text Box 5"/>
          <p:cNvSpPr txBox="1">
            <a:spLocks noChangeArrowheads="1"/>
          </p:cNvSpPr>
          <p:nvPr/>
        </p:nvSpPr>
        <p:spPr bwMode="auto">
          <a:xfrm>
            <a:off x="407615" y="5084763"/>
            <a:ext cx="3228281" cy="1569660"/>
          </a:xfrm>
          <a:prstGeom prst="rect">
            <a:avLst/>
          </a:prstGeom>
          <a:noFill/>
          <a:ln w="9525">
            <a:noFill/>
            <a:miter lim="800000"/>
            <a:headEnd/>
            <a:tailEnd/>
          </a:ln>
        </p:spPr>
        <p:txBody>
          <a:bodyPr wrap="square">
            <a:spAutoFit/>
          </a:bodyPr>
          <a:lstStyle/>
          <a:p>
            <a:pPr algn="ctr"/>
            <a:r>
              <a:rPr lang="zh-CN" altLang="en-US" sz="3200" dirty="0">
                <a:latin typeface="Times New Roman" pitchFamily="18" charset="0"/>
                <a:ea typeface="+mn-ea"/>
                <a:cs typeface="Times New Roman" pitchFamily="18" charset="0"/>
              </a:rPr>
              <a:t>原始图像</a:t>
            </a:r>
          </a:p>
          <a:p>
            <a:pPr algn="ctr"/>
            <a:r>
              <a:rPr lang="en-US" altLang="zh-CN" sz="3200" dirty="0">
                <a:latin typeface="Times New Roman" pitchFamily="18" charset="0"/>
                <a:ea typeface="+mn-ea"/>
                <a:cs typeface="Times New Roman" pitchFamily="18" charset="0"/>
              </a:rPr>
              <a:t>(512×512×24)</a:t>
            </a:r>
          </a:p>
          <a:p>
            <a:pPr algn="ctr"/>
            <a:r>
              <a:rPr lang="zh-CN" altLang="en-US" sz="3200" dirty="0">
                <a:latin typeface="Times New Roman" pitchFamily="18" charset="0"/>
                <a:ea typeface="+mn-ea"/>
                <a:cs typeface="Times New Roman" pitchFamily="18" charset="0"/>
              </a:rPr>
              <a:t>（</a:t>
            </a:r>
            <a:r>
              <a:rPr lang="en-US" altLang="zh-CN" sz="3200" dirty="0">
                <a:latin typeface="Times New Roman" pitchFamily="18" charset="0"/>
                <a:ea typeface="+mn-ea"/>
                <a:cs typeface="Times New Roman" pitchFamily="18" charset="0"/>
              </a:rPr>
              <a:t>768KBytes)</a:t>
            </a:r>
          </a:p>
        </p:txBody>
      </p:sp>
      <p:sp>
        <p:nvSpPr>
          <p:cNvPr id="44037" name="Text Box 6"/>
          <p:cNvSpPr txBox="1">
            <a:spLocks noChangeArrowheads="1"/>
          </p:cNvSpPr>
          <p:nvPr/>
        </p:nvSpPr>
        <p:spPr bwMode="auto">
          <a:xfrm>
            <a:off x="5724128" y="5086350"/>
            <a:ext cx="2987676" cy="1569660"/>
          </a:xfrm>
          <a:prstGeom prst="rect">
            <a:avLst/>
          </a:prstGeom>
          <a:noFill/>
          <a:ln w="9525">
            <a:noFill/>
            <a:miter lim="800000"/>
            <a:headEnd/>
            <a:tailEnd/>
          </a:ln>
        </p:spPr>
        <p:txBody>
          <a:bodyPr wrap="square">
            <a:spAutoFit/>
          </a:bodyPr>
          <a:lstStyle/>
          <a:p>
            <a:pPr algn="ctr"/>
            <a:r>
              <a:rPr lang="zh-CN" altLang="en-US" sz="3200" dirty="0">
                <a:latin typeface="Times New Roman" pitchFamily="18" charset="0"/>
                <a:ea typeface="+mn-ea"/>
                <a:cs typeface="Times New Roman" pitchFamily="18" charset="0"/>
              </a:rPr>
              <a:t>压缩比</a:t>
            </a:r>
            <a:r>
              <a:rPr lang="en-US" altLang="zh-CN" sz="3200" dirty="0">
                <a:latin typeface="Times New Roman" pitchFamily="18" charset="0"/>
                <a:ea typeface="+mn-ea"/>
                <a:cs typeface="Times New Roman" pitchFamily="18" charset="0"/>
              </a:rPr>
              <a:t>21:1</a:t>
            </a:r>
          </a:p>
          <a:p>
            <a:pPr algn="ctr"/>
            <a:r>
              <a:rPr lang="en-US" altLang="zh-CN" sz="3200" dirty="0">
                <a:latin typeface="Times New Roman" pitchFamily="18" charset="0"/>
                <a:ea typeface="+mn-ea"/>
                <a:cs typeface="Times New Roman" pitchFamily="18" charset="0"/>
              </a:rPr>
              <a:t>(512×512×24)</a:t>
            </a:r>
          </a:p>
          <a:p>
            <a:pPr algn="ctr"/>
            <a:r>
              <a:rPr lang="zh-CN" altLang="en-US" sz="3200" dirty="0">
                <a:latin typeface="Times New Roman" pitchFamily="18" charset="0"/>
                <a:ea typeface="+mn-ea"/>
                <a:cs typeface="Times New Roman" pitchFamily="18" charset="0"/>
              </a:rPr>
              <a:t>（</a:t>
            </a:r>
            <a:r>
              <a:rPr lang="en-US" altLang="zh-CN" sz="3200" dirty="0">
                <a:latin typeface="Times New Roman" pitchFamily="18" charset="0"/>
                <a:ea typeface="+mn-ea"/>
                <a:cs typeface="Times New Roman" pitchFamily="18" charset="0"/>
              </a:rPr>
              <a:t>36.4KBytes)</a:t>
            </a:r>
          </a:p>
        </p:txBody>
      </p:sp>
      <p:sp>
        <p:nvSpPr>
          <p:cNvPr id="323591" name="Line 7"/>
          <p:cNvSpPr>
            <a:spLocks noChangeShapeType="1"/>
          </p:cNvSpPr>
          <p:nvPr/>
        </p:nvSpPr>
        <p:spPr bwMode="auto">
          <a:xfrm flipV="1">
            <a:off x="3634978" y="5876925"/>
            <a:ext cx="2089150" cy="0"/>
          </a:xfrm>
          <a:prstGeom prst="line">
            <a:avLst/>
          </a:prstGeom>
          <a:noFill/>
          <a:ln w="76200">
            <a:solidFill>
              <a:schemeClr val="tx1"/>
            </a:solidFill>
            <a:miter lim="800000"/>
            <a:headEnd/>
            <a:tailEnd type="triangle" w="med" len="med"/>
          </a:ln>
        </p:spPr>
        <p:txBody>
          <a:bodyPr wrap="none"/>
          <a:lstStyle/>
          <a:p>
            <a:endParaRPr lang="zh-CN" altLang="en-US">
              <a:latin typeface="Times New Roman" pitchFamily="18" charset="0"/>
              <a:ea typeface="+mn-ea"/>
              <a:cs typeface="Times New Roman" pitchFamily="18" charset="0"/>
            </a:endParaRPr>
          </a:p>
        </p:txBody>
      </p:sp>
      <p:sp>
        <p:nvSpPr>
          <p:cNvPr id="323592" name="Text Box 8"/>
          <p:cNvSpPr txBox="1">
            <a:spLocks noChangeArrowheads="1"/>
          </p:cNvSpPr>
          <p:nvPr/>
        </p:nvSpPr>
        <p:spPr bwMode="auto">
          <a:xfrm>
            <a:off x="3648124" y="5229225"/>
            <a:ext cx="1931988" cy="584775"/>
          </a:xfrm>
          <a:prstGeom prst="rect">
            <a:avLst/>
          </a:prstGeom>
          <a:noFill/>
          <a:ln w="9525">
            <a:noFill/>
            <a:miter lim="800000"/>
            <a:headEnd/>
            <a:tailEnd/>
          </a:ln>
        </p:spPr>
        <p:txBody>
          <a:bodyPr>
            <a:spAutoFit/>
          </a:bodyPr>
          <a:lstStyle/>
          <a:p>
            <a:pPr algn="ctr"/>
            <a:r>
              <a:rPr lang="en-US" altLang="zh-CN" sz="3200" dirty="0">
                <a:latin typeface="Times New Roman" pitchFamily="18" charset="0"/>
                <a:ea typeface="+mn-ea"/>
                <a:cs typeface="Times New Roman" pitchFamily="18" charset="0"/>
              </a:rPr>
              <a:t>JPEG</a:t>
            </a:r>
            <a:r>
              <a:rPr lang="zh-CN" altLang="en-US" sz="3200" dirty="0">
                <a:latin typeface="Times New Roman" pitchFamily="18" charset="0"/>
                <a:ea typeface="+mn-ea"/>
                <a:cs typeface="Times New Roman" pitchFamily="18" charset="0"/>
              </a:rPr>
              <a:t>压缩</a:t>
            </a:r>
          </a:p>
        </p:txBody>
      </p:sp>
      <p:sp>
        <p:nvSpPr>
          <p:cNvPr id="9" name="Rectangle 3"/>
          <p:cNvSpPr txBox="1">
            <a:spLocks noChangeArrowheads="1"/>
          </p:cNvSpPr>
          <p:nvPr/>
        </p:nvSpPr>
        <p:spPr bwMode="auto">
          <a:xfrm>
            <a:off x="250825" y="404813"/>
            <a:ext cx="8748713" cy="1143000"/>
          </a:xfrm>
          <a:prstGeom prst="rect">
            <a:avLst/>
          </a:prstGeom>
          <a:noFill/>
          <a:ln w="9525">
            <a:noFill/>
            <a:miter lim="800000"/>
            <a:headEnd/>
            <a:tailEnd/>
          </a:ln>
        </p:spPr>
        <p:txBody>
          <a:bodyPr anchor="ctr"/>
          <a:lstStyle/>
          <a:p>
            <a:pPr algn="ctr">
              <a:defRPr/>
            </a:pPr>
            <a:r>
              <a:rPr lang="en-US" altLang="zh-CN" sz="3200" dirty="0">
                <a:latin typeface="Times New Roman" pitchFamily="18" charset="0"/>
                <a:ea typeface="+mn-ea"/>
                <a:cs typeface="Times New Roman" pitchFamily="18" charset="0"/>
              </a:rPr>
              <a:t>An Example of Image Compression and Coding </a:t>
            </a:r>
            <a:r>
              <a:rPr lang="en-US" altLang="zh-CN" sz="3600" b="1" dirty="0">
                <a:latin typeface="Times New Roman" pitchFamily="18" charset="0"/>
                <a:ea typeface="+mn-ea"/>
                <a:cs typeface="Times New Roman" pitchFamily="18" charset="0"/>
              </a:rPr>
              <a:t/>
            </a:r>
            <a:br>
              <a:rPr lang="en-US" altLang="zh-CN" sz="3600" b="1" dirty="0">
                <a:latin typeface="Times New Roman" pitchFamily="18" charset="0"/>
                <a:ea typeface="+mn-ea"/>
                <a:cs typeface="Times New Roman" pitchFamily="18" charset="0"/>
              </a:rPr>
            </a:br>
            <a:r>
              <a:rPr lang="zh-CN" altLang="en-US" sz="3600" b="1" dirty="0">
                <a:latin typeface="Times New Roman" pitchFamily="18" charset="0"/>
                <a:ea typeface="+mn-ea"/>
                <a:cs typeface="Times New Roman" pitchFamily="18" charset="0"/>
              </a:rPr>
              <a:t>压缩与编码举例</a:t>
            </a:r>
            <a:endParaRPr lang="en-US" altLang="zh-CN" sz="3600" b="1" dirty="0">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3304327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323591"/>
                                        </p:tgtEl>
                                        <p:attrNameLst>
                                          <p:attrName>style.visibility</p:attrName>
                                        </p:attrNameLst>
                                      </p:cBhvr>
                                      <p:to>
                                        <p:strVal val="visible"/>
                                      </p:to>
                                    </p:set>
                                    <p:anim calcmode="lin" valueType="num">
                                      <p:cBhvr>
                                        <p:cTn id="7" dur="500" fill="hold"/>
                                        <p:tgtEl>
                                          <p:spTgt spid="323591"/>
                                        </p:tgtEl>
                                        <p:attrNameLst>
                                          <p:attrName>ppt_w</p:attrName>
                                        </p:attrNameLst>
                                      </p:cBhvr>
                                      <p:tavLst>
                                        <p:tav tm="0">
                                          <p:val>
                                            <p:strVal val="#ppt_w*0.05"/>
                                          </p:val>
                                        </p:tav>
                                        <p:tav tm="100000">
                                          <p:val>
                                            <p:strVal val="#ppt_w"/>
                                          </p:val>
                                        </p:tav>
                                      </p:tavLst>
                                    </p:anim>
                                    <p:anim calcmode="lin" valueType="num">
                                      <p:cBhvr>
                                        <p:cTn id="8" dur="500" fill="hold"/>
                                        <p:tgtEl>
                                          <p:spTgt spid="323591"/>
                                        </p:tgtEl>
                                        <p:attrNameLst>
                                          <p:attrName>ppt_h</p:attrName>
                                        </p:attrNameLst>
                                      </p:cBhvr>
                                      <p:tavLst>
                                        <p:tav tm="0">
                                          <p:val>
                                            <p:strVal val="#ppt_h"/>
                                          </p:val>
                                        </p:tav>
                                        <p:tav tm="100000">
                                          <p:val>
                                            <p:strVal val="#ppt_h"/>
                                          </p:val>
                                        </p:tav>
                                      </p:tavLst>
                                    </p:anim>
                                    <p:anim calcmode="lin" valueType="num">
                                      <p:cBhvr>
                                        <p:cTn id="9" dur="500" fill="hold"/>
                                        <p:tgtEl>
                                          <p:spTgt spid="323591"/>
                                        </p:tgtEl>
                                        <p:attrNameLst>
                                          <p:attrName>ppt_x</p:attrName>
                                        </p:attrNameLst>
                                      </p:cBhvr>
                                      <p:tavLst>
                                        <p:tav tm="0">
                                          <p:val>
                                            <p:strVal val="#ppt_x-.2"/>
                                          </p:val>
                                        </p:tav>
                                        <p:tav tm="100000">
                                          <p:val>
                                            <p:strVal val="#ppt_x"/>
                                          </p:val>
                                        </p:tav>
                                      </p:tavLst>
                                    </p:anim>
                                    <p:anim calcmode="lin" valueType="num">
                                      <p:cBhvr>
                                        <p:cTn id="10" dur="500" fill="hold"/>
                                        <p:tgtEl>
                                          <p:spTgt spid="323591"/>
                                        </p:tgtEl>
                                        <p:attrNameLst>
                                          <p:attrName>ppt_y</p:attrName>
                                        </p:attrNameLst>
                                      </p:cBhvr>
                                      <p:tavLst>
                                        <p:tav tm="0">
                                          <p:val>
                                            <p:strVal val="#ppt_y"/>
                                          </p:val>
                                        </p:tav>
                                        <p:tav tm="100000">
                                          <p:val>
                                            <p:strVal val="#ppt_y"/>
                                          </p:val>
                                        </p:tav>
                                      </p:tavLst>
                                    </p:anim>
                                    <p:animEffect transition="in" filter="fade">
                                      <p:cBhvr>
                                        <p:cTn id="11" dur="500"/>
                                        <p:tgtEl>
                                          <p:spTgt spid="323591"/>
                                        </p:tgtEl>
                                      </p:cBhvr>
                                    </p:animEffect>
                                  </p:childTnLst>
                                </p:cTn>
                              </p:par>
                              <p:par>
                                <p:cTn id="12" presetID="54" presetClass="entr" presetSubtype="0" accel="100000" fill="hold" grpId="0" nodeType="withEffect">
                                  <p:stCondLst>
                                    <p:cond delay="0"/>
                                  </p:stCondLst>
                                  <p:childTnLst>
                                    <p:set>
                                      <p:cBhvr>
                                        <p:cTn id="13" dur="1" fill="hold">
                                          <p:stCondLst>
                                            <p:cond delay="0"/>
                                          </p:stCondLst>
                                        </p:cTn>
                                        <p:tgtEl>
                                          <p:spTgt spid="323592"/>
                                        </p:tgtEl>
                                        <p:attrNameLst>
                                          <p:attrName>style.visibility</p:attrName>
                                        </p:attrNameLst>
                                      </p:cBhvr>
                                      <p:to>
                                        <p:strVal val="visible"/>
                                      </p:to>
                                    </p:set>
                                    <p:anim calcmode="lin" valueType="num">
                                      <p:cBhvr>
                                        <p:cTn id="14" dur="500" fill="hold"/>
                                        <p:tgtEl>
                                          <p:spTgt spid="323592"/>
                                        </p:tgtEl>
                                        <p:attrNameLst>
                                          <p:attrName>ppt_w</p:attrName>
                                        </p:attrNameLst>
                                      </p:cBhvr>
                                      <p:tavLst>
                                        <p:tav tm="0">
                                          <p:val>
                                            <p:strVal val="#ppt_w*0.05"/>
                                          </p:val>
                                        </p:tav>
                                        <p:tav tm="100000">
                                          <p:val>
                                            <p:strVal val="#ppt_w"/>
                                          </p:val>
                                        </p:tav>
                                      </p:tavLst>
                                    </p:anim>
                                    <p:anim calcmode="lin" valueType="num">
                                      <p:cBhvr>
                                        <p:cTn id="15" dur="500" fill="hold"/>
                                        <p:tgtEl>
                                          <p:spTgt spid="323592"/>
                                        </p:tgtEl>
                                        <p:attrNameLst>
                                          <p:attrName>ppt_h</p:attrName>
                                        </p:attrNameLst>
                                      </p:cBhvr>
                                      <p:tavLst>
                                        <p:tav tm="0">
                                          <p:val>
                                            <p:strVal val="#ppt_h"/>
                                          </p:val>
                                        </p:tav>
                                        <p:tav tm="100000">
                                          <p:val>
                                            <p:strVal val="#ppt_h"/>
                                          </p:val>
                                        </p:tav>
                                      </p:tavLst>
                                    </p:anim>
                                    <p:anim calcmode="lin" valueType="num">
                                      <p:cBhvr>
                                        <p:cTn id="16" dur="500" fill="hold"/>
                                        <p:tgtEl>
                                          <p:spTgt spid="323592"/>
                                        </p:tgtEl>
                                        <p:attrNameLst>
                                          <p:attrName>ppt_x</p:attrName>
                                        </p:attrNameLst>
                                      </p:cBhvr>
                                      <p:tavLst>
                                        <p:tav tm="0">
                                          <p:val>
                                            <p:strVal val="#ppt_x-.2"/>
                                          </p:val>
                                        </p:tav>
                                        <p:tav tm="100000">
                                          <p:val>
                                            <p:strVal val="#ppt_x"/>
                                          </p:val>
                                        </p:tav>
                                      </p:tavLst>
                                    </p:anim>
                                    <p:anim calcmode="lin" valueType="num">
                                      <p:cBhvr>
                                        <p:cTn id="17" dur="500" fill="hold"/>
                                        <p:tgtEl>
                                          <p:spTgt spid="323592"/>
                                        </p:tgtEl>
                                        <p:attrNameLst>
                                          <p:attrName>ppt_y</p:attrName>
                                        </p:attrNameLst>
                                      </p:cBhvr>
                                      <p:tavLst>
                                        <p:tav tm="0">
                                          <p:val>
                                            <p:strVal val="#ppt_y"/>
                                          </p:val>
                                        </p:tav>
                                        <p:tav tm="100000">
                                          <p:val>
                                            <p:strVal val="#ppt_y"/>
                                          </p:val>
                                        </p:tav>
                                      </p:tavLst>
                                    </p:anim>
                                    <p:animEffect transition="in" filter="fade">
                                      <p:cBhvr>
                                        <p:cTn id="18" dur="500"/>
                                        <p:tgtEl>
                                          <p:spTgt spid="323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91" grpId="0" animBg="1"/>
      <p:bldP spid="32359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755650" y="404813"/>
            <a:ext cx="7772400" cy="576262"/>
          </a:xfrm>
          <a:prstGeom prst="rect">
            <a:avLst/>
          </a:prstGeom>
          <a:noFill/>
          <a:ln w="9525">
            <a:noFill/>
            <a:miter lim="800000"/>
            <a:headEnd/>
            <a:tailEnd/>
          </a:ln>
        </p:spPr>
        <p:txBody>
          <a:bodyPr anchor="ctr"/>
          <a:lstStyle/>
          <a:p>
            <a:pPr algn="ctr"/>
            <a:endParaRPr lang="zh-CN" altLang="en-US" sz="4400" b="1">
              <a:solidFill>
                <a:schemeClr val="bg1"/>
              </a:solidFill>
              <a:latin typeface="Times New Roman" pitchFamily="18" charset="0"/>
              <a:ea typeface="+mn-ea"/>
              <a:cs typeface="Times New Roman" pitchFamily="18" charset="0"/>
            </a:endParaRPr>
          </a:p>
        </p:txBody>
      </p:sp>
      <p:sp>
        <p:nvSpPr>
          <p:cNvPr id="31747" name="Rectangle 3"/>
          <p:cNvSpPr>
            <a:spLocks noChangeArrowheads="1"/>
          </p:cNvSpPr>
          <p:nvPr/>
        </p:nvSpPr>
        <p:spPr bwMode="auto">
          <a:xfrm>
            <a:off x="540642" y="1341438"/>
            <a:ext cx="8351838" cy="4895850"/>
          </a:xfrm>
          <a:prstGeom prst="rect">
            <a:avLst/>
          </a:prstGeom>
          <a:noFill/>
          <a:ln w="9525">
            <a:noFill/>
            <a:miter lim="800000"/>
            <a:headEnd/>
            <a:tailEnd/>
          </a:ln>
        </p:spPr>
        <p:txBody>
          <a:bodyPr/>
          <a:lstStyle/>
          <a:p>
            <a:r>
              <a:rPr lang="zh-CN" altLang="en-US" sz="3200" dirty="0">
                <a:latin typeface="Times New Roman" pitchFamily="18" charset="0"/>
                <a:ea typeface="+mn-ea"/>
                <a:cs typeface="Times New Roman" pitchFamily="18" charset="0"/>
              </a:rPr>
              <a:t>课程</a:t>
            </a:r>
            <a:r>
              <a:rPr lang="zh-CN" altLang="en-US" sz="3200" dirty="0" smtClean="0">
                <a:latin typeface="Times New Roman" pitchFamily="18" charset="0"/>
                <a:ea typeface="+mn-ea"/>
                <a:cs typeface="Times New Roman" pitchFamily="18" charset="0"/>
              </a:rPr>
              <a:t>简介：</a:t>
            </a:r>
            <a:endParaRPr lang="en-US" altLang="zh-CN" sz="3200" dirty="0">
              <a:latin typeface="Times New Roman" pitchFamily="18" charset="0"/>
              <a:ea typeface="+mn-ea"/>
              <a:cs typeface="Times New Roman" pitchFamily="18" charset="0"/>
            </a:endParaRPr>
          </a:p>
          <a:p>
            <a:r>
              <a:rPr lang="zh-CN" altLang="en-US" sz="2800" dirty="0">
                <a:latin typeface="Times New Roman" pitchFamily="18" charset="0"/>
                <a:ea typeface="+mn-ea"/>
                <a:cs typeface="Times New Roman" pitchFamily="18" charset="0"/>
              </a:rPr>
              <a:t>第一</a:t>
            </a:r>
            <a:r>
              <a:rPr lang="zh-CN" altLang="en-US" sz="2800" dirty="0" smtClean="0">
                <a:latin typeface="Times New Roman" pitchFamily="18" charset="0"/>
                <a:ea typeface="+mn-ea"/>
                <a:cs typeface="Times New Roman" pitchFamily="18" charset="0"/>
              </a:rPr>
              <a:t>章      </a:t>
            </a:r>
            <a:r>
              <a:rPr lang="en-US" altLang="zh-CN" sz="2800" dirty="0" smtClean="0">
                <a:latin typeface="Times New Roman" pitchFamily="18" charset="0"/>
                <a:ea typeface="+mn-ea"/>
                <a:cs typeface="Times New Roman" pitchFamily="18" charset="0"/>
              </a:rPr>
              <a:t>Introduction </a:t>
            </a:r>
            <a:r>
              <a:rPr lang="zh-CN" altLang="en-US" sz="2800" dirty="0">
                <a:latin typeface="Times New Roman" pitchFamily="18" charset="0"/>
                <a:ea typeface="+mn-ea"/>
                <a:cs typeface="Times New Roman" pitchFamily="18" charset="0"/>
              </a:rPr>
              <a:t>导论	</a:t>
            </a:r>
          </a:p>
          <a:p>
            <a:r>
              <a:rPr lang="zh-CN" altLang="en-US" sz="2800" dirty="0">
                <a:latin typeface="Times New Roman" pitchFamily="18" charset="0"/>
                <a:ea typeface="+mn-ea"/>
                <a:cs typeface="Times New Roman" pitchFamily="18" charset="0"/>
              </a:rPr>
              <a:t>第二</a:t>
            </a:r>
            <a:r>
              <a:rPr lang="zh-CN" altLang="en-US" sz="2800" dirty="0" smtClean="0">
                <a:latin typeface="Times New Roman" pitchFamily="18" charset="0"/>
                <a:ea typeface="+mn-ea"/>
                <a:cs typeface="Times New Roman" pitchFamily="18" charset="0"/>
              </a:rPr>
              <a:t>章      </a:t>
            </a:r>
            <a:r>
              <a:rPr lang="en-US" altLang="zh-CN" sz="2800" dirty="0" smtClean="0">
                <a:latin typeface="Times New Roman" pitchFamily="18" charset="0"/>
                <a:ea typeface="+mn-ea"/>
                <a:cs typeface="Times New Roman" pitchFamily="18" charset="0"/>
              </a:rPr>
              <a:t>Image Digitizing </a:t>
            </a:r>
            <a:r>
              <a:rPr lang="zh-CN" altLang="en-US" sz="2800" dirty="0">
                <a:latin typeface="Times New Roman" pitchFamily="18" charset="0"/>
                <a:ea typeface="+mn-ea"/>
                <a:cs typeface="Times New Roman" pitchFamily="18" charset="0"/>
              </a:rPr>
              <a:t>图像的</a:t>
            </a:r>
            <a:r>
              <a:rPr lang="zh-CN" altLang="en-US" sz="2800" dirty="0" smtClean="0">
                <a:latin typeface="Times New Roman" pitchFamily="18" charset="0"/>
                <a:ea typeface="+mn-ea"/>
                <a:cs typeface="Times New Roman" pitchFamily="18" charset="0"/>
              </a:rPr>
              <a:t>数字化</a:t>
            </a:r>
            <a:endParaRPr lang="en-US" altLang="zh-CN" sz="2800" dirty="0" smtClean="0">
              <a:latin typeface="Times New Roman" pitchFamily="18" charset="0"/>
              <a:ea typeface="+mn-ea"/>
              <a:cs typeface="Times New Roman" pitchFamily="18" charset="0"/>
            </a:endParaRPr>
          </a:p>
          <a:p>
            <a:r>
              <a:rPr lang="zh-CN" altLang="en-US" sz="2800" dirty="0">
                <a:latin typeface="Times New Roman" pitchFamily="18" charset="0"/>
                <a:cs typeface="Times New Roman" pitchFamily="18" charset="0"/>
              </a:rPr>
              <a:t>第三</a:t>
            </a:r>
            <a:r>
              <a:rPr lang="zh-CN" altLang="en-US" sz="2800" dirty="0" smtClean="0">
                <a:latin typeface="Times New Roman" pitchFamily="18" charset="0"/>
                <a:cs typeface="Times New Roman" pitchFamily="18" charset="0"/>
              </a:rPr>
              <a:t>章      </a:t>
            </a:r>
            <a:r>
              <a:rPr lang="en-US" altLang="zh-CN" sz="2800" dirty="0" smtClean="0">
                <a:latin typeface="Times New Roman" pitchFamily="18" charset="0"/>
                <a:cs typeface="Times New Roman" pitchFamily="18" charset="0"/>
              </a:rPr>
              <a:t>Binary Image Processing</a:t>
            </a:r>
            <a:r>
              <a:rPr lang="zh-CN" altLang="en-US" sz="2800" dirty="0" smtClean="0">
                <a:latin typeface="Times New Roman" pitchFamily="18" charset="0"/>
                <a:cs typeface="Times New Roman" pitchFamily="18" charset="0"/>
              </a:rPr>
              <a:t>  二值图像处理</a:t>
            </a:r>
            <a:endParaRPr lang="en-US" altLang="zh-CN" sz="2800" dirty="0">
              <a:latin typeface="Times New Roman" pitchFamily="18" charset="0"/>
              <a:ea typeface="+mn-ea"/>
              <a:cs typeface="Times New Roman" pitchFamily="18" charset="0"/>
            </a:endParaRPr>
          </a:p>
          <a:p>
            <a:r>
              <a:rPr lang="zh-CN" altLang="en-US" sz="2800" dirty="0" smtClean="0">
                <a:latin typeface="Times New Roman" pitchFamily="18" charset="0"/>
                <a:ea typeface="+mn-ea"/>
                <a:cs typeface="Times New Roman" pitchFamily="18" charset="0"/>
              </a:rPr>
              <a:t>第四章      </a:t>
            </a:r>
            <a:r>
              <a:rPr lang="en-US" altLang="zh-CN" sz="2800" dirty="0" smtClean="0">
                <a:latin typeface="Times New Roman" pitchFamily="18" charset="0"/>
                <a:ea typeface="+mn-ea"/>
                <a:cs typeface="Times New Roman" pitchFamily="18" charset="0"/>
              </a:rPr>
              <a:t>Color </a:t>
            </a:r>
            <a:r>
              <a:rPr lang="en-US" altLang="zh-CN" sz="2800" dirty="0">
                <a:latin typeface="Times New Roman" pitchFamily="18" charset="0"/>
                <a:ea typeface="+mn-ea"/>
                <a:cs typeface="Times New Roman" pitchFamily="18" charset="0"/>
              </a:rPr>
              <a:t>Image Processing  </a:t>
            </a:r>
            <a:r>
              <a:rPr lang="zh-CN" altLang="en-US" sz="2800" dirty="0" smtClean="0">
                <a:latin typeface="Times New Roman" pitchFamily="18" charset="0"/>
                <a:ea typeface="+mn-ea"/>
                <a:cs typeface="Times New Roman" pitchFamily="18" charset="0"/>
              </a:rPr>
              <a:t>彩色图像处理</a:t>
            </a:r>
            <a:endParaRPr lang="en-US" altLang="zh-CN" sz="2800" dirty="0" smtClean="0">
              <a:latin typeface="Times New Roman" pitchFamily="18" charset="0"/>
              <a:ea typeface="+mn-ea"/>
              <a:cs typeface="Times New Roman" pitchFamily="18" charset="0"/>
            </a:endParaRPr>
          </a:p>
          <a:p>
            <a:r>
              <a:rPr lang="zh-CN" altLang="en-US" sz="2800" dirty="0" smtClean="0">
                <a:latin typeface="Times New Roman" pitchFamily="18" charset="0"/>
                <a:ea typeface="+mn-ea"/>
                <a:cs typeface="Times New Roman" pitchFamily="18" charset="0"/>
              </a:rPr>
              <a:t>第五章      </a:t>
            </a:r>
            <a:r>
              <a:rPr lang="en-US" altLang="zh-CN" sz="2800" dirty="0" smtClean="0">
                <a:latin typeface="Times New Roman" pitchFamily="18" charset="0"/>
                <a:ea typeface="+mn-ea"/>
                <a:cs typeface="Times New Roman" pitchFamily="18" charset="0"/>
              </a:rPr>
              <a:t>Image </a:t>
            </a:r>
            <a:r>
              <a:rPr lang="en-US" altLang="zh-CN" sz="2800" dirty="0" err="1" smtClean="0">
                <a:latin typeface="Times New Roman" pitchFamily="18" charset="0"/>
                <a:ea typeface="+mn-ea"/>
                <a:cs typeface="Times New Roman" pitchFamily="18" charset="0"/>
              </a:rPr>
              <a:t>Denoizing</a:t>
            </a:r>
            <a:r>
              <a:rPr lang="en-US" altLang="zh-CN" sz="2800" dirty="0" smtClean="0">
                <a:latin typeface="Times New Roman" pitchFamily="18" charset="0"/>
                <a:ea typeface="+mn-ea"/>
                <a:cs typeface="Times New Roman" pitchFamily="18" charset="0"/>
              </a:rPr>
              <a:t>  </a:t>
            </a:r>
            <a:r>
              <a:rPr lang="zh-CN" altLang="en-US" sz="2800" dirty="0" smtClean="0">
                <a:latin typeface="Times New Roman" pitchFamily="18" charset="0"/>
                <a:ea typeface="+mn-ea"/>
                <a:cs typeface="Times New Roman" pitchFamily="18" charset="0"/>
              </a:rPr>
              <a:t>图像噪声的抑制</a:t>
            </a:r>
            <a:endParaRPr lang="en-US" altLang="zh-CN" sz="2800" dirty="0">
              <a:latin typeface="Times New Roman" pitchFamily="18" charset="0"/>
              <a:ea typeface="+mn-ea"/>
              <a:cs typeface="Times New Roman" pitchFamily="18" charset="0"/>
            </a:endParaRPr>
          </a:p>
          <a:p>
            <a:r>
              <a:rPr lang="zh-CN" altLang="en-US" sz="2800" dirty="0" smtClean="0">
                <a:latin typeface="Times New Roman" pitchFamily="18" charset="0"/>
                <a:ea typeface="+mn-ea"/>
                <a:cs typeface="Times New Roman" pitchFamily="18" charset="0"/>
              </a:rPr>
              <a:t>第六章      </a:t>
            </a:r>
            <a:r>
              <a:rPr lang="en-US" altLang="zh-CN" sz="2800" dirty="0">
                <a:latin typeface="Times New Roman" pitchFamily="18" charset="0"/>
                <a:ea typeface="+mn-ea"/>
                <a:cs typeface="Times New Roman" pitchFamily="18" charset="0"/>
              </a:rPr>
              <a:t>Image Enhancement </a:t>
            </a:r>
            <a:r>
              <a:rPr lang="en-US" altLang="zh-CN" sz="2800" dirty="0" smtClean="0">
                <a:latin typeface="Times New Roman" pitchFamily="18" charset="0"/>
                <a:ea typeface="+mn-ea"/>
                <a:cs typeface="Times New Roman" pitchFamily="18" charset="0"/>
              </a:rPr>
              <a:t> </a:t>
            </a:r>
            <a:r>
              <a:rPr lang="zh-CN" altLang="en-US" sz="2800" dirty="0" smtClean="0">
                <a:latin typeface="Times New Roman" pitchFamily="18" charset="0"/>
                <a:ea typeface="+mn-ea"/>
                <a:cs typeface="Times New Roman" pitchFamily="18" charset="0"/>
              </a:rPr>
              <a:t>图像增强</a:t>
            </a:r>
            <a:endParaRPr lang="en-US" altLang="zh-CN" sz="2800" dirty="0" smtClean="0">
              <a:latin typeface="Times New Roman" pitchFamily="18" charset="0"/>
              <a:ea typeface="+mn-ea"/>
              <a:cs typeface="Times New Roman" pitchFamily="18" charset="0"/>
            </a:endParaRPr>
          </a:p>
          <a:p>
            <a:r>
              <a:rPr lang="zh-CN" altLang="en-US" sz="2800" dirty="0" smtClean="0">
                <a:latin typeface="Times New Roman" pitchFamily="18" charset="0"/>
                <a:ea typeface="+mn-ea"/>
                <a:cs typeface="Times New Roman" pitchFamily="18" charset="0"/>
              </a:rPr>
              <a:t>第七章      </a:t>
            </a:r>
            <a:r>
              <a:rPr lang="en-US" altLang="zh-CN" sz="2800" dirty="0" smtClean="0">
                <a:latin typeface="Times New Roman" pitchFamily="18" charset="0"/>
                <a:cs typeface="Times New Roman" pitchFamily="18" charset="0"/>
              </a:rPr>
              <a:t>Image </a:t>
            </a:r>
            <a:r>
              <a:rPr lang="en-US" altLang="zh-CN" sz="2800" dirty="0">
                <a:latin typeface="Times New Roman" pitchFamily="18" charset="0"/>
                <a:cs typeface="Times New Roman" pitchFamily="18" charset="0"/>
              </a:rPr>
              <a:t>Geometry </a:t>
            </a:r>
            <a:r>
              <a:rPr lang="en-US" altLang="zh-CN" sz="2800" dirty="0" smtClean="0">
                <a:latin typeface="Times New Roman" pitchFamily="18" charset="0"/>
                <a:cs typeface="Times New Roman" pitchFamily="18" charset="0"/>
              </a:rPr>
              <a:t>Transform </a:t>
            </a:r>
            <a:r>
              <a:rPr lang="zh-CN" altLang="en-US" sz="2800" dirty="0" smtClean="0">
                <a:latin typeface="Times New Roman" pitchFamily="18" charset="0"/>
                <a:ea typeface="+mn-ea"/>
                <a:cs typeface="Times New Roman" pitchFamily="18" charset="0"/>
              </a:rPr>
              <a:t>图像几何变换</a:t>
            </a:r>
            <a:endParaRPr lang="en-US" altLang="zh-CN" sz="2800" dirty="0">
              <a:latin typeface="Times New Roman" pitchFamily="18" charset="0"/>
              <a:ea typeface="+mn-ea"/>
              <a:cs typeface="Times New Roman" pitchFamily="18" charset="0"/>
            </a:endParaRPr>
          </a:p>
          <a:p>
            <a:r>
              <a:rPr lang="zh-CN" altLang="en-US" sz="2800" dirty="0" smtClean="0">
                <a:latin typeface="Times New Roman" pitchFamily="18" charset="0"/>
                <a:cs typeface="Times New Roman" pitchFamily="18" charset="0"/>
              </a:rPr>
              <a:t>第八章</a:t>
            </a:r>
            <a:r>
              <a:rPr lang="zh-CN" altLang="en-US" sz="2800" dirty="0">
                <a:latin typeface="Times New Roman" pitchFamily="18" charset="0"/>
                <a:cs typeface="Times New Roman" pitchFamily="18" charset="0"/>
              </a:rPr>
              <a:t> </a:t>
            </a:r>
            <a:r>
              <a:rPr lang="zh-CN" altLang="en-US" sz="2800" dirty="0" smtClean="0">
                <a:latin typeface="Times New Roman" pitchFamily="18" charset="0"/>
                <a:cs typeface="Times New Roman" pitchFamily="18" charset="0"/>
              </a:rPr>
              <a:t>     </a:t>
            </a:r>
            <a:r>
              <a:rPr lang="en-US" altLang="zh-CN" sz="2800" dirty="0" smtClean="0">
                <a:latin typeface="Times New Roman" pitchFamily="18" charset="0"/>
                <a:cs typeface="Times New Roman" pitchFamily="18" charset="0"/>
              </a:rPr>
              <a:t>Image </a:t>
            </a:r>
            <a:r>
              <a:rPr lang="en-US" altLang="zh-CN" sz="2800" dirty="0">
                <a:latin typeface="Times New Roman" pitchFamily="18" charset="0"/>
                <a:cs typeface="Times New Roman" pitchFamily="18" charset="0"/>
              </a:rPr>
              <a:t>Data Compression </a:t>
            </a:r>
            <a:r>
              <a:rPr lang="zh-CN" altLang="en-US" sz="2800" dirty="0">
                <a:latin typeface="Times New Roman" pitchFamily="18" charset="0"/>
                <a:cs typeface="Times New Roman" pitchFamily="18" charset="0"/>
              </a:rPr>
              <a:t> </a:t>
            </a:r>
            <a:r>
              <a:rPr lang="zh-CN" altLang="en-US" sz="2800" dirty="0" smtClean="0">
                <a:latin typeface="Times New Roman" pitchFamily="18" charset="0"/>
                <a:cs typeface="Times New Roman" pitchFamily="18" charset="0"/>
              </a:rPr>
              <a:t>图像锐化</a:t>
            </a:r>
            <a:endParaRPr lang="en-US" altLang="zh-CN" sz="2800" dirty="0" smtClean="0">
              <a:latin typeface="Times New Roman" pitchFamily="18" charset="0"/>
              <a:ea typeface="+mn-ea"/>
              <a:cs typeface="Times New Roman" pitchFamily="18" charset="0"/>
            </a:endParaRPr>
          </a:p>
          <a:p>
            <a:r>
              <a:rPr lang="zh-CN" altLang="en-US" sz="2800" dirty="0">
                <a:latin typeface="Times New Roman" pitchFamily="18" charset="0"/>
                <a:cs typeface="Times New Roman" pitchFamily="18" charset="0"/>
              </a:rPr>
              <a:t>第九</a:t>
            </a:r>
            <a:r>
              <a:rPr lang="zh-CN" altLang="en-US" sz="2800" dirty="0" smtClean="0">
                <a:latin typeface="Times New Roman" pitchFamily="18" charset="0"/>
                <a:cs typeface="Times New Roman" pitchFamily="18" charset="0"/>
              </a:rPr>
              <a:t>章      </a:t>
            </a:r>
            <a:r>
              <a:rPr lang="en-US" altLang="zh-CN" sz="2800" dirty="0" smtClean="0">
                <a:latin typeface="Times New Roman" pitchFamily="18" charset="0"/>
                <a:cs typeface="Times New Roman" pitchFamily="18" charset="0"/>
              </a:rPr>
              <a:t>Image </a:t>
            </a:r>
            <a:r>
              <a:rPr lang="en-US" altLang="zh-CN" sz="2800" dirty="0">
                <a:latin typeface="Times New Roman" pitchFamily="18" charset="0"/>
                <a:cs typeface="Times New Roman" pitchFamily="18" charset="0"/>
              </a:rPr>
              <a:t>Transform </a:t>
            </a:r>
            <a:r>
              <a:rPr lang="en-US" altLang="zh-CN" sz="2800" dirty="0" smtClean="0">
                <a:latin typeface="Times New Roman" pitchFamily="18" charset="0"/>
                <a:cs typeface="Times New Roman" pitchFamily="18" charset="0"/>
              </a:rPr>
              <a:t> </a:t>
            </a:r>
            <a:r>
              <a:rPr lang="zh-CN" altLang="en-US" sz="2800" dirty="0" smtClean="0">
                <a:latin typeface="Times New Roman" pitchFamily="18" charset="0"/>
                <a:cs typeface="Times New Roman" pitchFamily="18" charset="0"/>
              </a:rPr>
              <a:t>图像变换</a:t>
            </a:r>
            <a:endParaRPr lang="en-US" altLang="zh-CN" sz="2800" dirty="0" smtClean="0">
              <a:latin typeface="Times New Roman" pitchFamily="18" charset="0"/>
              <a:cs typeface="Times New Roman" pitchFamily="18" charset="0"/>
            </a:endParaRPr>
          </a:p>
          <a:p>
            <a:r>
              <a:rPr lang="zh-CN" altLang="en-US" sz="2800" dirty="0" smtClean="0">
                <a:latin typeface="Times New Roman" pitchFamily="18" charset="0"/>
                <a:ea typeface="+mn-ea"/>
                <a:cs typeface="Times New Roman" pitchFamily="18" charset="0"/>
              </a:rPr>
              <a:t>第十章</a:t>
            </a:r>
            <a:r>
              <a:rPr lang="zh-CN" altLang="en-US" sz="2800" dirty="0">
                <a:latin typeface="Times New Roman" pitchFamily="18" charset="0"/>
                <a:ea typeface="+mn-ea"/>
                <a:cs typeface="Times New Roman" pitchFamily="18" charset="0"/>
              </a:rPr>
              <a:t> </a:t>
            </a:r>
            <a:r>
              <a:rPr lang="zh-CN" altLang="en-US" sz="2800" dirty="0" smtClean="0">
                <a:latin typeface="Times New Roman" pitchFamily="18" charset="0"/>
                <a:ea typeface="+mn-ea"/>
                <a:cs typeface="Times New Roman" pitchFamily="18" charset="0"/>
              </a:rPr>
              <a:t>     </a:t>
            </a:r>
            <a:r>
              <a:rPr lang="en-US" altLang="zh-CN" sz="2800" dirty="0" smtClean="0">
                <a:latin typeface="Times New Roman" pitchFamily="18" charset="0"/>
                <a:ea typeface="+mn-ea"/>
                <a:cs typeface="Times New Roman" pitchFamily="18" charset="0"/>
              </a:rPr>
              <a:t>Image Encoding  </a:t>
            </a:r>
            <a:r>
              <a:rPr lang="zh-CN" altLang="en-US" sz="2800" dirty="0" smtClean="0">
                <a:latin typeface="Times New Roman" pitchFamily="18" charset="0"/>
                <a:ea typeface="+mn-ea"/>
                <a:cs typeface="Times New Roman" pitchFamily="18" charset="0"/>
              </a:rPr>
              <a:t>图像</a:t>
            </a:r>
            <a:r>
              <a:rPr lang="zh-CN" altLang="en-US" sz="2800" dirty="0">
                <a:latin typeface="Times New Roman" pitchFamily="18" charset="0"/>
                <a:ea typeface="+mn-ea"/>
                <a:cs typeface="Times New Roman" pitchFamily="18" charset="0"/>
              </a:rPr>
              <a:t>编码</a:t>
            </a:r>
            <a:r>
              <a:rPr lang="en-US" altLang="zh-CN" sz="2800" b="1" dirty="0">
                <a:solidFill>
                  <a:schemeClr val="bg1"/>
                </a:solidFill>
                <a:latin typeface="Times New Roman" pitchFamily="18" charset="0"/>
                <a:ea typeface="+mn-ea"/>
                <a:cs typeface="Times New Roman" pitchFamily="18" charset="0"/>
              </a:rPr>
              <a:t>	</a:t>
            </a:r>
          </a:p>
        </p:txBody>
      </p:sp>
      <p:sp>
        <p:nvSpPr>
          <p:cNvPr id="31748" name="Rectangle 38"/>
          <p:cNvSpPr>
            <a:spLocks noGrp="1" noChangeArrowheads="1"/>
          </p:cNvSpPr>
          <p:nvPr>
            <p:ph type="title" idx="4294967295"/>
          </p:nvPr>
        </p:nvSpPr>
        <p:spPr/>
        <p:txBody>
          <a:bodyPr/>
          <a:lstStyle/>
          <a:p>
            <a:pPr eaLnBrk="1" hangingPunct="1"/>
            <a:r>
              <a:rPr lang="en-US" altLang="zh-CN" sz="3600" dirty="0" smtClean="0">
                <a:latin typeface="Times New Roman" pitchFamily="18" charset="0"/>
                <a:ea typeface="+mn-ea"/>
                <a:cs typeface="Times New Roman" pitchFamily="18" charset="0"/>
              </a:rPr>
              <a:t>1.4</a:t>
            </a:r>
            <a:r>
              <a:rPr lang="en-US" altLang="zh-CN" sz="3600" b="1" dirty="0" smtClean="0">
                <a:latin typeface="Times New Roman" pitchFamily="18" charset="0"/>
                <a:ea typeface="+mn-ea"/>
                <a:cs typeface="Times New Roman" pitchFamily="18" charset="0"/>
              </a:rPr>
              <a:t> </a:t>
            </a:r>
            <a:r>
              <a:rPr lang="zh-CN" altLang="en-US" sz="3600" b="1" dirty="0" smtClean="0">
                <a:latin typeface="Times New Roman" pitchFamily="18" charset="0"/>
                <a:ea typeface="+mn-ea"/>
                <a:cs typeface="Times New Roman" pitchFamily="18" charset="0"/>
              </a:rPr>
              <a:t>数字图像处理的主要研究内容</a:t>
            </a:r>
            <a:endParaRPr lang="zh-CN" altLang="en-US" b="1" dirty="0" smtClean="0">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00703617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2"/>
          <p:cNvPicPr>
            <a:picLocks noChangeAspect="1" noChangeArrowheads="1"/>
          </p:cNvPicPr>
          <p:nvPr/>
        </p:nvPicPr>
        <p:blipFill>
          <a:blip r:embed="rId3" cstate="print"/>
          <a:srcRect/>
          <a:stretch>
            <a:fillRect/>
          </a:stretch>
        </p:blipFill>
        <p:spPr bwMode="auto">
          <a:xfrm>
            <a:off x="20638" y="2814648"/>
            <a:ext cx="9123362" cy="2043112"/>
          </a:xfrm>
          <a:prstGeom prst="rect">
            <a:avLst/>
          </a:prstGeom>
          <a:noFill/>
          <a:ln w="9525">
            <a:noFill/>
            <a:miter lim="800000"/>
            <a:headEnd/>
            <a:tailEnd/>
          </a:ln>
        </p:spPr>
      </p:pic>
      <p:sp>
        <p:nvSpPr>
          <p:cNvPr id="36867" name="Text Box 3"/>
          <p:cNvSpPr txBox="1">
            <a:spLocks noChangeArrowheads="1"/>
          </p:cNvSpPr>
          <p:nvPr/>
        </p:nvSpPr>
        <p:spPr bwMode="auto">
          <a:xfrm>
            <a:off x="714348" y="851017"/>
            <a:ext cx="7786742" cy="5078313"/>
          </a:xfrm>
          <a:prstGeom prst="rect">
            <a:avLst/>
          </a:prstGeom>
          <a:noFill/>
          <a:ln w="9525">
            <a:noFill/>
            <a:miter lim="800000"/>
            <a:headEnd/>
            <a:tailEnd/>
          </a:ln>
        </p:spPr>
        <p:txBody>
          <a:bodyPr wrap="square">
            <a:spAutoFit/>
          </a:bodyPr>
          <a:lstStyle/>
          <a:p>
            <a:r>
              <a:rPr kumimoji="1" lang="en-US" altLang="zh-CN" sz="3600" dirty="0">
                <a:latin typeface="+mn-ea"/>
                <a:ea typeface="+mn-ea"/>
              </a:rPr>
              <a:t>    </a:t>
            </a:r>
            <a:r>
              <a:rPr kumimoji="1" lang="zh-CN" altLang="en-US" sz="3600" dirty="0">
                <a:latin typeface="+mn-ea"/>
                <a:ea typeface="+mn-ea"/>
              </a:rPr>
              <a:t>人类通过眼、耳、鼻、舌、</a:t>
            </a:r>
            <a:r>
              <a:rPr kumimoji="1" lang="zh-CN" altLang="en-US" sz="3600" dirty="0" smtClean="0">
                <a:latin typeface="+mn-ea"/>
                <a:ea typeface="+mn-ea"/>
              </a:rPr>
              <a:t>身接受信息，感知世界。有</a:t>
            </a:r>
            <a:r>
              <a:rPr kumimoji="1" lang="en-US" altLang="zh-CN" sz="3600" b="1" dirty="0" smtClean="0">
                <a:solidFill>
                  <a:srgbClr val="0000FF"/>
                </a:solidFill>
                <a:latin typeface="+mn-ea"/>
                <a:ea typeface="+mn-ea"/>
              </a:rPr>
              <a:t>70%</a:t>
            </a:r>
            <a:r>
              <a:rPr kumimoji="1" lang="zh-CN" altLang="en-US" sz="3600" b="1" dirty="0" smtClean="0">
                <a:solidFill>
                  <a:srgbClr val="0000FF"/>
                </a:solidFill>
                <a:latin typeface="+mn-ea"/>
                <a:ea typeface="+mn-ea"/>
              </a:rPr>
              <a:t>以</a:t>
            </a:r>
            <a:r>
              <a:rPr kumimoji="1" lang="zh-CN" altLang="en-US" sz="3600" dirty="0" smtClean="0">
                <a:latin typeface="+mn-ea"/>
                <a:ea typeface="+mn-ea"/>
              </a:rPr>
              <a:t>上的</a:t>
            </a:r>
            <a:r>
              <a:rPr kumimoji="1" lang="zh-CN" altLang="en-US" sz="3600" dirty="0">
                <a:latin typeface="+mn-ea"/>
                <a:ea typeface="+mn-ea"/>
              </a:rPr>
              <a:t>信息是通过视觉系统获取的。</a:t>
            </a:r>
          </a:p>
          <a:p>
            <a:endParaRPr kumimoji="1" lang="en-US" altLang="zh-CN" sz="3600" dirty="0" smtClean="0">
              <a:latin typeface="+mn-ea"/>
              <a:ea typeface="+mn-ea"/>
            </a:endParaRPr>
          </a:p>
          <a:p>
            <a:endParaRPr kumimoji="1" lang="en-US" altLang="zh-CN" sz="3600" dirty="0" smtClean="0">
              <a:latin typeface="+mn-ea"/>
              <a:ea typeface="+mn-ea"/>
            </a:endParaRPr>
          </a:p>
          <a:p>
            <a:endParaRPr kumimoji="1" lang="en-US" altLang="zh-CN" sz="3600" dirty="0" smtClean="0">
              <a:latin typeface="+mn-ea"/>
              <a:ea typeface="+mn-ea"/>
            </a:endParaRPr>
          </a:p>
          <a:p>
            <a:endParaRPr kumimoji="1" lang="en-US" altLang="zh-CN" sz="3600" dirty="0" smtClean="0">
              <a:latin typeface="+mn-ea"/>
              <a:ea typeface="+mn-ea"/>
            </a:endParaRPr>
          </a:p>
          <a:p>
            <a:r>
              <a:rPr kumimoji="1" lang="zh-CN" altLang="en-US" sz="3600" dirty="0" smtClean="0">
                <a:latin typeface="+mn-ea"/>
                <a:ea typeface="+mn-ea"/>
              </a:rPr>
              <a:t>    数字图像处理</a:t>
            </a:r>
            <a:r>
              <a:rPr kumimoji="1" lang="zh-CN" altLang="en-US" sz="3600" dirty="0">
                <a:latin typeface="+mn-ea"/>
                <a:ea typeface="+mn-ea"/>
              </a:rPr>
              <a:t>是</a:t>
            </a:r>
            <a:r>
              <a:rPr kumimoji="1" lang="zh-CN" altLang="en-US" sz="3600" b="1" dirty="0">
                <a:solidFill>
                  <a:srgbClr val="0000FF"/>
                </a:solidFill>
                <a:latin typeface="+mn-ea"/>
                <a:ea typeface="+mn-ea"/>
              </a:rPr>
              <a:t>用数字计算机</a:t>
            </a:r>
            <a:r>
              <a:rPr kumimoji="1" lang="zh-CN" altLang="en-US" sz="3600" b="1" dirty="0" smtClean="0">
                <a:solidFill>
                  <a:srgbClr val="0000FF"/>
                </a:solidFill>
                <a:latin typeface="+mn-ea"/>
                <a:ea typeface="+mn-ea"/>
              </a:rPr>
              <a:t>处理</a:t>
            </a:r>
            <a:r>
              <a:rPr kumimoji="1" lang="zh-CN" altLang="en-US" sz="3600" b="1" dirty="0">
                <a:solidFill>
                  <a:srgbClr val="0000FF"/>
                </a:solidFill>
                <a:latin typeface="+mn-ea"/>
                <a:ea typeface="+mn-ea"/>
              </a:rPr>
              <a:t>所获取的视觉信息的技术</a:t>
            </a:r>
            <a:r>
              <a:rPr kumimoji="1" lang="zh-CN" altLang="en-US" sz="3600" dirty="0">
                <a:latin typeface="+mn-ea"/>
                <a:ea typeface="+mn-ea"/>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type="lt">
                                    <p:tmPct val="100000"/>
                                  </p:iterate>
                                  <p:childTnLst>
                                    <p:set>
                                      <p:cBhvr>
                                        <p:cTn id="6" dur="1" fill="hold">
                                          <p:stCondLst>
                                            <p:cond delay="0"/>
                                          </p:stCondLst>
                                        </p:cTn>
                                        <p:tgtEl>
                                          <p:spTgt spid="36867"/>
                                        </p:tgtEl>
                                        <p:attrNameLst>
                                          <p:attrName>style.visibility</p:attrName>
                                        </p:attrNameLst>
                                      </p:cBhvr>
                                      <p:to>
                                        <p:strVal val="visible"/>
                                      </p:to>
                                    </p:set>
                                    <p:animEffect transition="in" filter="wipe(up)">
                                      <p:cBhvr>
                                        <p:cTn id="7" dur="75"/>
                                        <p:tgtEl>
                                          <p:spTgt spid="36867"/>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cstate="print"/>
          <a:srcRect/>
          <a:stretch>
            <a:fillRect/>
          </a:stretch>
        </p:blipFill>
        <p:spPr bwMode="auto">
          <a:xfrm>
            <a:off x="2587625" y="2338388"/>
            <a:ext cx="6556375" cy="4403725"/>
          </a:xfrm>
          <a:prstGeom prst="rect">
            <a:avLst/>
          </a:prstGeom>
          <a:noFill/>
          <a:ln w="25400">
            <a:noFill/>
            <a:miter lim="800000"/>
            <a:headEnd/>
            <a:tailEnd type="none" w="sm" len="lg"/>
          </a:ln>
        </p:spPr>
      </p:pic>
      <p:sp>
        <p:nvSpPr>
          <p:cNvPr id="46083" name="Rectangle 3"/>
          <p:cNvSpPr>
            <a:spLocks noChangeArrowheads="1"/>
          </p:cNvSpPr>
          <p:nvPr/>
        </p:nvSpPr>
        <p:spPr bwMode="auto">
          <a:xfrm>
            <a:off x="35496" y="2431916"/>
            <a:ext cx="4572000" cy="4093428"/>
          </a:xfrm>
          <a:prstGeom prst="rect">
            <a:avLst/>
          </a:prstGeom>
          <a:noFill/>
          <a:ln w="25400">
            <a:noFill/>
            <a:miter lim="800000"/>
            <a:headEnd/>
            <a:tailEnd type="none" w="sm" len="lg"/>
          </a:ln>
        </p:spPr>
        <p:txBody>
          <a:bodyPr>
            <a:spAutoFit/>
          </a:bodyPr>
          <a:lstStyle/>
          <a:p>
            <a:pPr>
              <a:spcBef>
                <a:spcPct val="50000"/>
              </a:spcBef>
            </a:pPr>
            <a:r>
              <a:rPr lang="en-US" altLang="zh-CN" sz="2000" dirty="0">
                <a:latin typeface="Times New Roman" pitchFamily="18" charset="0"/>
                <a:ea typeface="+mn-ea"/>
                <a:cs typeface="Times New Roman" pitchFamily="18" charset="0"/>
              </a:rPr>
              <a:t>Clockwise from top left:</a:t>
            </a:r>
          </a:p>
          <a:p>
            <a:pPr>
              <a:spcBef>
                <a:spcPct val="50000"/>
              </a:spcBef>
            </a:pPr>
            <a:r>
              <a:rPr lang="en-US" altLang="zh-CN" sz="2000" dirty="0">
                <a:latin typeface="Times New Roman" pitchFamily="18" charset="0"/>
                <a:ea typeface="+mn-ea"/>
                <a:cs typeface="Times New Roman" pitchFamily="18" charset="0"/>
              </a:rPr>
              <a:t>Standard Lena;</a:t>
            </a:r>
          </a:p>
          <a:p>
            <a:pPr>
              <a:spcBef>
                <a:spcPct val="50000"/>
              </a:spcBef>
            </a:pPr>
            <a:r>
              <a:rPr lang="en-US" altLang="zh-CN" sz="2000" dirty="0">
                <a:latin typeface="Times New Roman" pitchFamily="18" charset="0"/>
                <a:ea typeface="+mn-ea"/>
                <a:cs typeface="Times New Roman" pitchFamily="18" charset="0"/>
              </a:rPr>
              <a:t>Lena with a</a:t>
            </a:r>
          </a:p>
          <a:p>
            <a:pPr>
              <a:spcBef>
                <a:spcPct val="50000"/>
              </a:spcBef>
            </a:pPr>
            <a:r>
              <a:rPr lang="en-US" altLang="zh-CN" sz="2000" dirty="0">
                <a:latin typeface="Times New Roman" pitchFamily="18" charset="0"/>
                <a:ea typeface="+mn-ea"/>
                <a:cs typeface="Times New Roman" pitchFamily="18" charset="0"/>
              </a:rPr>
              <a:t>Gaussian blur;</a:t>
            </a:r>
          </a:p>
          <a:p>
            <a:pPr>
              <a:spcBef>
                <a:spcPct val="50000"/>
              </a:spcBef>
            </a:pPr>
            <a:r>
              <a:rPr lang="en-US" altLang="zh-CN" sz="2000" dirty="0">
                <a:latin typeface="Times New Roman" pitchFamily="18" charset="0"/>
                <a:ea typeface="+mn-ea"/>
                <a:cs typeface="Times New Roman" pitchFamily="18" charset="0"/>
              </a:rPr>
              <a:t>Lena converted</a:t>
            </a:r>
          </a:p>
          <a:p>
            <a:pPr>
              <a:spcBef>
                <a:spcPct val="50000"/>
              </a:spcBef>
            </a:pPr>
            <a:r>
              <a:rPr lang="en-US" altLang="zh-CN" sz="2000" dirty="0">
                <a:latin typeface="Times New Roman" pitchFamily="18" charset="0"/>
                <a:ea typeface="+mn-ea"/>
                <a:cs typeface="Times New Roman" pitchFamily="18" charset="0"/>
              </a:rPr>
              <a:t>to polar coordinates;</a:t>
            </a:r>
          </a:p>
          <a:p>
            <a:pPr>
              <a:spcBef>
                <a:spcPct val="50000"/>
              </a:spcBef>
            </a:pPr>
            <a:r>
              <a:rPr lang="en-US" altLang="zh-CN" sz="2000" dirty="0">
                <a:latin typeface="Times New Roman" pitchFamily="18" charset="0"/>
                <a:ea typeface="+mn-ea"/>
                <a:cs typeface="Times New Roman" pitchFamily="18" charset="0"/>
              </a:rPr>
              <a:t>Lena’s edges;</a:t>
            </a:r>
          </a:p>
          <a:p>
            <a:pPr>
              <a:spcBef>
                <a:spcPct val="50000"/>
              </a:spcBef>
            </a:pPr>
            <a:r>
              <a:rPr lang="en-US" altLang="zh-CN" sz="2000" dirty="0">
                <a:latin typeface="Times New Roman" pitchFamily="18" charset="0"/>
                <a:ea typeface="+mn-ea"/>
                <a:cs typeface="Times New Roman" pitchFamily="18" charset="0"/>
              </a:rPr>
              <a:t>Lena </a:t>
            </a:r>
            <a:r>
              <a:rPr lang="en-US" altLang="zh-CN" sz="2000" dirty="0" err="1">
                <a:latin typeface="Times New Roman" pitchFamily="18" charset="0"/>
                <a:ea typeface="+mn-ea"/>
                <a:cs typeface="Times New Roman" pitchFamily="18" charset="0"/>
              </a:rPr>
              <a:t>spherized</a:t>
            </a:r>
            <a:r>
              <a:rPr lang="en-US" altLang="zh-CN" sz="2000" dirty="0">
                <a:latin typeface="Times New Roman" pitchFamily="18" charset="0"/>
                <a:ea typeface="+mn-ea"/>
                <a:cs typeface="Times New Roman" pitchFamily="18" charset="0"/>
              </a:rPr>
              <a:t>, concave;</a:t>
            </a:r>
          </a:p>
          <a:p>
            <a:pPr>
              <a:spcBef>
                <a:spcPct val="50000"/>
              </a:spcBef>
            </a:pPr>
            <a:r>
              <a:rPr lang="en-US" altLang="zh-CN" sz="2000" dirty="0">
                <a:latin typeface="Times New Roman" pitchFamily="18" charset="0"/>
                <a:ea typeface="+mn-ea"/>
                <a:cs typeface="Times New Roman" pitchFamily="18" charset="0"/>
              </a:rPr>
              <a:t>Lena </a:t>
            </a:r>
            <a:r>
              <a:rPr lang="en-US" altLang="zh-CN" sz="2000" dirty="0" err="1">
                <a:latin typeface="Times New Roman" pitchFamily="18" charset="0"/>
                <a:ea typeface="+mn-ea"/>
                <a:cs typeface="Times New Roman" pitchFamily="18" charset="0"/>
              </a:rPr>
              <a:t>spherized</a:t>
            </a:r>
            <a:r>
              <a:rPr lang="en-US" altLang="zh-CN" sz="2000" dirty="0">
                <a:latin typeface="Times New Roman" pitchFamily="18" charset="0"/>
                <a:ea typeface="+mn-ea"/>
                <a:cs typeface="Times New Roman" pitchFamily="18" charset="0"/>
              </a:rPr>
              <a:t>, convex.</a:t>
            </a:r>
          </a:p>
        </p:txBody>
      </p:sp>
      <p:sp>
        <p:nvSpPr>
          <p:cNvPr id="46084" name="Rectangle 4"/>
          <p:cNvSpPr>
            <a:spLocks noChangeArrowheads="1"/>
          </p:cNvSpPr>
          <p:nvPr/>
        </p:nvSpPr>
        <p:spPr bwMode="auto">
          <a:xfrm>
            <a:off x="2878137" y="332656"/>
            <a:ext cx="5975350" cy="1569660"/>
          </a:xfrm>
          <a:prstGeom prst="rect">
            <a:avLst/>
          </a:prstGeom>
          <a:noFill/>
          <a:ln w="9525">
            <a:noFill/>
            <a:miter lim="800000"/>
            <a:headEnd/>
            <a:tailEnd/>
          </a:ln>
        </p:spPr>
        <p:txBody>
          <a:bodyPr wrap="square">
            <a:spAutoFit/>
          </a:bodyPr>
          <a:lstStyle/>
          <a:p>
            <a:r>
              <a:rPr lang="zh-CN" altLang="en-US" sz="3200" dirty="0" smtClean="0">
                <a:latin typeface="Times New Roman" pitchFamily="18" charset="0"/>
                <a:ea typeface="+mn-ea"/>
                <a:cs typeface="Times New Roman" pitchFamily="18" charset="0"/>
              </a:rPr>
              <a:t>图像处理有诸多方法，</a:t>
            </a:r>
            <a:r>
              <a:rPr lang="zh-CN" altLang="en-US" sz="3200" dirty="0">
                <a:latin typeface="Times New Roman" pitchFamily="18" charset="0"/>
                <a:ea typeface="+mn-ea"/>
                <a:cs typeface="Times New Roman" pitchFamily="18" charset="0"/>
              </a:rPr>
              <a:t>各有巧妙不同。希望同学们通过本课程，来</a:t>
            </a:r>
            <a:r>
              <a:rPr lang="zh-CN" altLang="en-US" sz="3200" dirty="0" smtClean="0">
                <a:latin typeface="Times New Roman" pitchFamily="18" charset="0"/>
                <a:ea typeface="+mn-ea"/>
                <a:cs typeface="Times New Roman" pitchFamily="18" charset="0"/>
              </a:rPr>
              <a:t>揭开图像处理</a:t>
            </a:r>
            <a:r>
              <a:rPr lang="zh-CN" altLang="en-US" sz="3200" dirty="0">
                <a:latin typeface="Times New Roman" pitchFamily="18" charset="0"/>
                <a:ea typeface="+mn-ea"/>
                <a:cs typeface="Times New Roman" pitchFamily="18" charset="0"/>
              </a:rPr>
              <a:t>背后的奥秘。</a:t>
            </a:r>
          </a:p>
        </p:txBody>
      </p:sp>
      <p:pic>
        <p:nvPicPr>
          <p:cNvPr id="3" name="图片 2"/>
          <p:cNvPicPr>
            <a:picLocks noChangeAspect="1"/>
          </p:cNvPicPr>
          <p:nvPr/>
        </p:nvPicPr>
        <p:blipFill>
          <a:blip r:embed="rId4"/>
          <a:stretch>
            <a:fillRect/>
          </a:stretch>
        </p:blipFill>
        <p:spPr>
          <a:xfrm>
            <a:off x="163451" y="183970"/>
            <a:ext cx="2448272" cy="2054201"/>
          </a:xfrm>
          <a:prstGeom prst="rect">
            <a:avLst/>
          </a:prstGeom>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755650" y="404813"/>
            <a:ext cx="7772400" cy="576262"/>
          </a:xfrm>
          <a:prstGeom prst="rect">
            <a:avLst/>
          </a:prstGeom>
          <a:noFill/>
          <a:ln w="9525">
            <a:noFill/>
            <a:miter lim="800000"/>
            <a:headEnd/>
            <a:tailEnd/>
          </a:ln>
        </p:spPr>
        <p:txBody>
          <a:bodyPr anchor="ctr"/>
          <a:lstStyle/>
          <a:p>
            <a:pPr algn="ctr"/>
            <a:endParaRPr lang="zh-CN" altLang="en-US" sz="4400" b="1">
              <a:solidFill>
                <a:schemeClr val="bg1"/>
              </a:solidFill>
              <a:latin typeface="Times New Roman" pitchFamily="18" charset="0"/>
              <a:cs typeface="Times New Roman" pitchFamily="18" charset="0"/>
            </a:endParaRPr>
          </a:p>
        </p:txBody>
      </p:sp>
      <p:sp>
        <p:nvSpPr>
          <p:cNvPr id="47107" name="Rectangle 3"/>
          <p:cNvSpPr>
            <a:spLocks noChangeArrowheads="1"/>
          </p:cNvSpPr>
          <p:nvPr/>
        </p:nvSpPr>
        <p:spPr bwMode="auto">
          <a:xfrm>
            <a:off x="361979" y="1628775"/>
            <a:ext cx="8424863" cy="3744913"/>
          </a:xfrm>
          <a:prstGeom prst="rect">
            <a:avLst/>
          </a:prstGeom>
          <a:noFill/>
          <a:ln w="9525">
            <a:noFill/>
            <a:miter lim="800000"/>
            <a:headEnd/>
            <a:tailEnd/>
          </a:ln>
        </p:spPr>
        <p:txBody>
          <a:bodyPr/>
          <a:lstStyle/>
          <a:p>
            <a:pPr marL="342900" indent="-342900" eaLnBrk="0" hangingPunct="0">
              <a:spcBef>
                <a:spcPct val="20000"/>
              </a:spcBef>
            </a:pPr>
            <a:r>
              <a:rPr lang="en-US" altLang="zh-CN" sz="3200" dirty="0">
                <a:solidFill>
                  <a:srgbClr val="0000FF"/>
                </a:solidFill>
                <a:latin typeface="Times New Roman" pitchFamily="18" charset="0"/>
                <a:cs typeface="Times New Roman" pitchFamily="18" charset="0"/>
              </a:rPr>
              <a:t>1.1 </a:t>
            </a:r>
            <a:r>
              <a:rPr lang="zh-CN" altLang="en-US" sz="3200" b="1" dirty="0">
                <a:solidFill>
                  <a:srgbClr val="0000FF"/>
                </a:solidFill>
                <a:latin typeface="Times New Roman" pitchFamily="18" charset="0"/>
                <a:cs typeface="Times New Roman" pitchFamily="18" charset="0"/>
              </a:rPr>
              <a:t>图像的基本概念</a:t>
            </a:r>
            <a:endParaRPr lang="en-US" altLang="zh-CN" sz="3200" b="1" dirty="0">
              <a:solidFill>
                <a:srgbClr val="0000FF"/>
              </a:solidFill>
              <a:latin typeface="Times New Roman" pitchFamily="18" charset="0"/>
              <a:cs typeface="Times New Roman" pitchFamily="18" charset="0"/>
            </a:endParaRPr>
          </a:p>
          <a:p>
            <a:pPr marL="342900" indent="-342900" eaLnBrk="0" hangingPunct="0">
              <a:spcBef>
                <a:spcPct val="20000"/>
              </a:spcBef>
            </a:pPr>
            <a:r>
              <a:rPr lang="en-US" altLang="zh-CN" sz="3200" dirty="0" smtClean="0">
                <a:solidFill>
                  <a:srgbClr val="0000FF"/>
                </a:solidFill>
                <a:latin typeface="Times New Roman" pitchFamily="18" charset="0"/>
                <a:cs typeface="Times New Roman" pitchFamily="18" charset="0"/>
              </a:rPr>
              <a:t>1.2  </a:t>
            </a:r>
            <a:r>
              <a:rPr lang="zh-CN" altLang="en-US" sz="3200" b="1" dirty="0" smtClean="0">
                <a:solidFill>
                  <a:srgbClr val="0000FF"/>
                </a:solidFill>
                <a:latin typeface="Times New Roman" pitchFamily="18" charset="0"/>
                <a:cs typeface="Times New Roman" pitchFamily="18" charset="0"/>
              </a:rPr>
              <a:t>图</a:t>
            </a:r>
            <a:r>
              <a:rPr lang="zh-CN" altLang="en-US" sz="3200" b="1" dirty="0">
                <a:solidFill>
                  <a:srgbClr val="0000FF"/>
                </a:solidFill>
                <a:latin typeface="Times New Roman" pitchFamily="18" charset="0"/>
                <a:cs typeface="Times New Roman" pitchFamily="18" charset="0"/>
              </a:rPr>
              <a:t>像处理，计算机视觉，计算机图形学</a:t>
            </a:r>
            <a:endParaRPr lang="en-US" altLang="zh-CN" sz="3200" b="1" dirty="0">
              <a:solidFill>
                <a:srgbClr val="0000FF"/>
              </a:solidFill>
              <a:latin typeface="Times New Roman" pitchFamily="18" charset="0"/>
              <a:cs typeface="Times New Roman" pitchFamily="18" charset="0"/>
            </a:endParaRPr>
          </a:p>
          <a:p>
            <a:pPr marL="342900" indent="-342900" eaLnBrk="0" hangingPunct="0">
              <a:spcBef>
                <a:spcPct val="20000"/>
              </a:spcBef>
            </a:pPr>
            <a:r>
              <a:rPr lang="en-US" altLang="zh-CN" sz="3200" dirty="0">
                <a:solidFill>
                  <a:srgbClr val="0000FF"/>
                </a:solidFill>
                <a:latin typeface="Times New Roman" pitchFamily="18" charset="0"/>
                <a:cs typeface="Times New Roman" pitchFamily="18" charset="0"/>
              </a:rPr>
              <a:t>1.3 </a:t>
            </a:r>
            <a:r>
              <a:rPr lang="zh-CN" altLang="en-US" sz="3200" b="1" dirty="0">
                <a:solidFill>
                  <a:srgbClr val="0000FF"/>
                </a:solidFill>
                <a:latin typeface="Times New Roman" pitchFamily="18" charset="0"/>
                <a:cs typeface="Times New Roman" pitchFamily="18" charset="0"/>
              </a:rPr>
              <a:t>数字图像处理系统结构</a:t>
            </a:r>
            <a:endParaRPr lang="en-US" altLang="zh-CN" sz="3200" b="1" dirty="0">
              <a:solidFill>
                <a:srgbClr val="0000FF"/>
              </a:solidFill>
              <a:latin typeface="Times New Roman" pitchFamily="18" charset="0"/>
              <a:cs typeface="Times New Roman" pitchFamily="18" charset="0"/>
            </a:endParaRPr>
          </a:p>
          <a:p>
            <a:pPr marL="342900" indent="-342900" eaLnBrk="0" hangingPunct="0">
              <a:spcBef>
                <a:spcPct val="20000"/>
              </a:spcBef>
            </a:pPr>
            <a:r>
              <a:rPr lang="en-US" altLang="zh-CN" sz="3200" dirty="0">
                <a:solidFill>
                  <a:srgbClr val="0000FF"/>
                </a:solidFill>
                <a:latin typeface="Times New Roman" pitchFamily="18" charset="0"/>
                <a:cs typeface="Times New Roman" pitchFamily="18" charset="0"/>
              </a:rPr>
              <a:t>1.4 </a:t>
            </a:r>
            <a:r>
              <a:rPr lang="zh-CN" altLang="en-US" sz="3200" b="1" dirty="0">
                <a:solidFill>
                  <a:srgbClr val="0000FF"/>
                </a:solidFill>
                <a:latin typeface="Times New Roman" pitchFamily="18" charset="0"/>
                <a:cs typeface="Times New Roman" pitchFamily="18" charset="0"/>
              </a:rPr>
              <a:t>数字图像处理的主要研究</a:t>
            </a:r>
            <a:r>
              <a:rPr lang="zh-CN" altLang="en-US" sz="3200" b="1" dirty="0" smtClean="0">
                <a:solidFill>
                  <a:srgbClr val="0000FF"/>
                </a:solidFill>
                <a:latin typeface="Times New Roman" pitchFamily="18" charset="0"/>
                <a:cs typeface="Times New Roman" pitchFamily="18" charset="0"/>
              </a:rPr>
              <a:t>内容</a:t>
            </a:r>
            <a:endParaRPr lang="en-US" altLang="zh-CN" sz="3200" b="1" dirty="0" smtClean="0">
              <a:solidFill>
                <a:srgbClr val="0000FF"/>
              </a:solidFill>
              <a:latin typeface="Times New Roman" pitchFamily="18" charset="0"/>
              <a:cs typeface="Times New Roman" pitchFamily="18" charset="0"/>
            </a:endParaRPr>
          </a:p>
          <a:p>
            <a:pPr marL="342900" indent="-342900" eaLnBrk="0" hangingPunct="0">
              <a:spcBef>
                <a:spcPct val="20000"/>
              </a:spcBef>
            </a:pPr>
            <a:r>
              <a:rPr lang="en-US" altLang="zh-CN" sz="3200" dirty="0" smtClean="0">
                <a:latin typeface="Times New Roman" pitchFamily="18" charset="0"/>
                <a:cs typeface="Times New Roman" pitchFamily="18" charset="0"/>
              </a:rPr>
              <a:t>1.5</a:t>
            </a:r>
            <a:r>
              <a:rPr lang="en-US" altLang="zh-CN" sz="3200" b="1" dirty="0" smtClean="0">
                <a:latin typeface="Times New Roman" pitchFamily="18" charset="0"/>
                <a:cs typeface="Times New Roman" pitchFamily="18" charset="0"/>
              </a:rPr>
              <a:t> </a:t>
            </a:r>
            <a:r>
              <a:rPr lang="zh-CN" altLang="en-US" sz="3200" dirty="0" smtClean="0">
                <a:latin typeface="Times New Roman" pitchFamily="18" charset="0"/>
                <a:cs typeface="Times New Roman" pitchFamily="18" charset="0"/>
              </a:rPr>
              <a:t>数字图像处理的发展与应用</a:t>
            </a:r>
            <a:endParaRPr lang="en-US" altLang="zh-CN" sz="3200" dirty="0" smtClean="0">
              <a:latin typeface="Times New Roman" pitchFamily="18" charset="0"/>
              <a:cs typeface="Times New Roman" pitchFamily="18" charset="0"/>
            </a:endParaRPr>
          </a:p>
          <a:p>
            <a:pPr marL="342900" indent="-342900" eaLnBrk="0" hangingPunct="0">
              <a:spcBef>
                <a:spcPct val="20000"/>
              </a:spcBef>
            </a:pPr>
            <a:endParaRPr lang="en-US" altLang="zh-CN" sz="3200" b="1" dirty="0">
              <a:solidFill>
                <a:srgbClr val="0000FF"/>
              </a:solidFill>
              <a:latin typeface="Times New Roman" pitchFamily="18" charset="0"/>
              <a:cs typeface="Times New Roman" pitchFamily="18" charset="0"/>
            </a:endParaRPr>
          </a:p>
          <a:p>
            <a:pPr marL="342900" indent="-342900" eaLnBrk="0" hangingPunct="0">
              <a:spcBef>
                <a:spcPct val="20000"/>
              </a:spcBef>
              <a:buFont typeface="Arial" pitchFamily="34" charset="0"/>
              <a:buChar char="•"/>
            </a:pPr>
            <a:endParaRPr lang="en-US" altLang="zh-CN" sz="3200" b="1" dirty="0">
              <a:latin typeface="Times New Roman" pitchFamily="18" charset="0"/>
              <a:cs typeface="Times New Roman" pitchFamily="18" charset="0"/>
            </a:endParaRPr>
          </a:p>
          <a:p>
            <a:pPr marL="342900" indent="-342900" eaLnBrk="0" hangingPunct="0">
              <a:spcBef>
                <a:spcPct val="20000"/>
              </a:spcBef>
              <a:buFont typeface="Arial" pitchFamily="34" charset="0"/>
              <a:buChar char="•"/>
            </a:pPr>
            <a:endParaRPr lang="en-US" altLang="zh-CN" sz="3200" b="1" dirty="0">
              <a:latin typeface="Times New Roman" pitchFamily="18" charset="0"/>
              <a:cs typeface="Times New Roman" pitchFamily="18" charset="0"/>
            </a:endParaRPr>
          </a:p>
        </p:txBody>
      </p:sp>
      <p:sp>
        <p:nvSpPr>
          <p:cNvPr id="47108" name="Rectangle 38"/>
          <p:cNvSpPr>
            <a:spLocks noGrp="1" noChangeArrowheads="1"/>
          </p:cNvSpPr>
          <p:nvPr>
            <p:ph type="title" idx="4294967295"/>
          </p:nvPr>
        </p:nvSpPr>
        <p:spPr/>
        <p:txBody>
          <a:bodyPr/>
          <a:lstStyle/>
          <a:p>
            <a:pPr eaLnBrk="1" hangingPunct="1"/>
            <a:r>
              <a:rPr lang="zh-CN" altLang="en-US" b="1" dirty="0" smtClean="0">
                <a:latin typeface="Times New Roman" pitchFamily="18" charset="0"/>
                <a:cs typeface="Times New Roman" pitchFamily="18" charset="0"/>
              </a:rPr>
              <a:t>目  录</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ctrTitle"/>
          </p:nvPr>
        </p:nvSpPr>
        <p:spPr>
          <a:xfrm>
            <a:off x="755650" y="1268413"/>
            <a:ext cx="7772400" cy="1470025"/>
          </a:xfrm>
        </p:spPr>
        <p:txBody>
          <a:bodyPr/>
          <a:lstStyle/>
          <a:p>
            <a:pPr eaLnBrk="1" hangingPunct="1"/>
            <a:r>
              <a:rPr lang="zh-CN" altLang="en-US" sz="4800" b="1" dirty="0" smtClean="0"/>
              <a:t>第一章  导论</a:t>
            </a:r>
          </a:p>
        </p:txBody>
      </p:sp>
      <p:sp>
        <p:nvSpPr>
          <p:cNvPr id="3" name="副标题 2"/>
          <p:cNvSpPr>
            <a:spLocks noGrp="1"/>
          </p:cNvSpPr>
          <p:nvPr>
            <p:ph type="subTitle" idx="1"/>
          </p:nvPr>
        </p:nvSpPr>
        <p:spPr>
          <a:xfrm>
            <a:off x="1331913" y="3716338"/>
            <a:ext cx="6400800" cy="1752600"/>
          </a:xfrm>
        </p:spPr>
        <p:txBody>
          <a:bodyPr rtlCol="0">
            <a:normAutofit/>
          </a:bodyPr>
          <a:lstStyle/>
          <a:p>
            <a:pPr eaLnBrk="1" fontAlgn="auto" hangingPunct="1">
              <a:spcAft>
                <a:spcPts val="0"/>
              </a:spcAft>
              <a:defRPr/>
            </a:pPr>
            <a:r>
              <a:rPr lang="zh-CN" altLang="en-US" b="1" dirty="0">
                <a:solidFill>
                  <a:schemeClr val="tx1"/>
                </a:solidFill>
              </a:rPr>
              <a:t>童立靖</a:t>
            </a:r>
            <a:endParaRPr lang="en-US" altLang="zh-CN" b="1" dirty="0">
              <a:solidFill>
                <a:schemeClr val="tx1"/>
              </a:solidFill>
            </a:endParaRPr>
          </a:p>
          <a:p>
            <a:pPr eaLnBrk="1" fontAlgn="auto" hangingPunct="1">
              <a:spcAft>
                <a:spcPts val="0"/>
              </a:spcAft>
              <a:defRPr/>
            </a:pPr>
            <a:r>
              <a:rPr lang="zh-CN" altLang="en-US" b="1" dirty="0" smtClean="0">
                <a:solidFill>
                  <a:schemeClr val="tx1"/>
                </a:solidFill>
              </a:rPr>
              <a:t>北方</a:t>
            </a:r>
            <a:r>
              <a:rPr lang="zh-CN" altLang="en-US" b="1" dirty="0">
                <a:solidFill>
                  <a:schemeClr val="tx1"/>
                </a:solidFill>
              </a:rPr>
              <a:t>工业大学计算机学院</a:t>
            </a:r>
            <a:endParaRPr lang="en-US" altLang="zh-CN" b="1" dirty="0">
              <a:solidFill>
                <a:schemeClr val="tx1"/>
              </a:solidFill>
            </a:endParaRPr>
          </a:p>
          <a:p>
            <a:pPr eaLnBrk="1" fontAlgn="auto" hangingPunct="1">
              <a:spcAft>
                <a:spcPts val="0"/>
              </a:spcAft>
              <a:defRPr/>
            </a:pPr>
            <a:r>
              <a:rPr lang="en-US" altLang="zh-CN" dirty="0" smtClean="0">
                <a:solidFill>
                  <a:schemeClr val="tx1"/>
                </a:solidFill>
                <a:latin typeface="Times New Roman" pitchFamily="18" charset="0"/>
                <a:cs typeface="Times New Roman" pitchFamily="18" charset="0"/>
              </a:rPr>
              <a:t>tong_lijing@163.com</a:t>
            </a:r>
            <a:endParaRPr lang="zh-CN" altLang="en-US" dirty="0">
              <a:solidFill>
                <a:schemeClr val="tx1"/>
              </a:solidFill>
              <a:latin typeface="Times New Roman" pitchFamily="18" charset="0"/>
              <a:cs typeface="Times New Roman" pitchFamily="18" charset="0"/>
            </a:endParaRPr>
          </a:p>
          <a:p>
            <a:pPr eaLnBrk="1" fontAlgn="auto" hangingPunct="1">
              <a:spcAft>
                <a:spcPts val="0"/>
              </a:spcAft>
              <a:defRPr/>
            </a:pPr>
            <a:endParaRPr lang="zh-CN" altLang="en-US" dirty="0" smtClean="0"/>
          </a:p>
        </p:txBody>
      </p:sp>
    </p:spTree>
    <p:extLst>
      <p:ext uri="{BB962C8B-B14F-4D97-AF65-F5344CB8AC3E}">
        <p14:creationId xmlns:p14="http://schemas.microsoft.com/office/powerpoint/2010/main" val="32917144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755650" y="404813"/>
            <a:ext cx="7772400" cy="576262"/>
          </a:xfrm>
          <a:prstGeom prst="rect">
            <a:avLst/>
          </a:prstGeom>
          <a:noFill/>
          <a:ln w="9525">
            <a:noFill/>
            <a:miter lim="800000"/>
            <a:headEnd/>
            <a:tailEnd/>
          </a:ln>
        </p:spPr>
        <p:txBody>
          <a:bodyPr anchor="ctr"/>
          <a:lstStyle/>
          <a:p>
            <a:pPr algn="ctr"/>
            <a:endParaRPr lang="zh-CN" altLang="en-US" sz="4400" b="1">
              <a:solidFill>
                <a:schemeClr val="bg1"/>
              </a:solidFill>
              <a:latin typeface="Times New Roman" pitchFamily="18" charset="0"/>
              <a:cs typeface="Times New Roman" pitchFamily="18" charset="0"/>
            </a:endParaRPr>
          </a:p>
        </p:txBody>
      </p:sp>
      <p:sp>
        <p:nvSpPr>
          <p:cNvPr id="12291" name="Rectangle 3"/>
          <p:cNvSpPr>
            <a:spLocks noChangeArrowheads="1"/>
          </p:cNvSpPr>
          <p:nvPr/>
        </p:nvSpPr>
        <p:spPr bwMode="auto">
          <a:xfrm>
            <a:off x="428596" y="1628775"/>
            <a:ext cx="8358246" cy="3744913"/>
          </a:xfrm>
          <a:prstGeom prst="rect">
            <a:avLst/>
          </a:prstGeom>
          <a:noFill/>
          <a:ln w="9525">
            <a:noFill/>
            <a:miter lim="800000"/>
            <a:headEnd/>
            <a:tailEnd/>
          </a:ln>
        </p:spPr>
        <p:txBody>
          <a:bodyPr/>
          <a:lstStyle/>
          <a:p>
            <a:pPr marL="342900" indent="-342900" eaLnBrk="0" hangingPunct="0">
              <a:spcBef>
                <a:spcPct val="20000"/>
              </a:spcBef>
            </a:pPr>
            <a:r>
              <a:rPr lang="en-US" altLang="zh-CN" sz="3200" dirty="0">
                <a:solidFill>
                  <a:srgbClr val="0000FF"/>
                </a:solidFill>
                <a:latin typeface="Times New Roman" pitchFamily="18" charset="0"/>
                <a:cs typeface="Times New Roman" pitchFamily="18" charset="0"/>
              </a:rPr>
              <a:t>1.1</a:t>
            </a:r>
            <a:r>
              <a:rPr lang="en-US" altLang="zh-CN" sz="3200" b="1" dirty="0">
                <a:solidFill>
                  <a:srgbClr val="0000FF"/>
                </a:solidFill>
                <a:latin typeface="Times New Roman" pitchFamily="18" charset="0"/>
                <a:cs typeface="Times New Roman" pitchFamily="18" charset="0"/>
              </a:rPr>
              <a:t> </a:t>
            </a:r>
            <a:r>
              <a:rPr lang="zh-CN" altLang="en-US" sz="3200" b="1" dirty="0">
                <a:solidFill>
                  <a:srgbClr val="0000FF"/>
                </a:solidFill>
                <a:latin typeface="Times New Roman" pitchFamily="18" charset="0"/>
                <a:cs typeface="Times New Roman" pitchFamily="18" charset="0"/>
              </a:rPr>
              <a:t>图像的基本概念</a:t>
            </a:r>
            <a:endParaRPr lang="en-US" altLang="zh-CN" sz="3200" b="1" dirty="0">
              <a:solidFill>
                <a:srgbClr val="0000FF"/>
              </a:solidFill>
              <a:latin typeface="Times New Roman" pitchFamily="18" charset="0"/>
              <a:cs typeface="Times New Roman" pitchFamily="18" charset="0"/>
            </a:endParaRPr>
          </a:p>
          <a:p>
            <a:pPr marL="342900" indent="-342900" eaLnBrk="0" hangingPunct="0">
              <a:spcBef>
                <a:spcPct val="20000"/>
              </a:spcBef>
            </a:pPr>
            <a:r>
              <a:rPr lang="en-US" altLang="zh-CN" sz="3200" dirty="0">
                <a:latin typeface="Times New Roman" pitchFamily="18" charset="0"/>
                <a:cs typeface="Times New Roman" pitchFamily="18" charset="0"/>
              </a:rPr>
              <a:t>1.2  </a:t>
            </a:r>
            <a:r>
              <a:rPr lang="zh-CN" altLang="en-US" sz="3200" dirty="0" smtClean="0">
                <a:latin typeface="Times New Roman" pitchFamily="18" charset="0"/>
                <a:cs typeface="Times New Roman" pitchFamily="18" charset="0"/>
              </a:rPr>
              <a:t>图像处理</a:t>
            </a:r>
            <a:r>
              <a:rPr lang="zh-CN" altLang="en-US" sz="3200" dirty="0">
                <a:latin typeface="Times New Roman" pitchFamily="18" charset="0"/>
                <a:cs typeface="Times New Roman" pitchFamily="18" charset="0"/>
              </a:rPr>
              <a:t>，计算机视觉，计算机图形学</a:t>
            </a:r>
            <a:endParaRPr lang="en-US" altLang="zh-CN" sz="3200" dirty="0">
              <a:latin typeface="Times New Roman" pitchFamily="18" charset="0"/>
              <a:cs typeface="Times New Roman" pitchFamily="18" charset="0"/>
            </a:endParaRPr>
          </a:p>
          <a:p>
            <a:pPr marL="342900" indent="-342900" eaLnBrk="0" hangingPunct="0">
              <a:spcBef>
                <a:spcPct val="20000"/>
              </a:spcBef>
            </a:pPr>
            <a:r>
              <a:rPr lang="en-US" altLang="zh-CN" sz="3200" dirty="0">
                <a:latin typeface="Times New Roman" pitchFamily="18" charset="0"/>
                <a:cs typeface="Times New Roman" pitchFamily="18" charset="0"/>
              </a:rPr>
              <a:t>1.3 </a:t>
            </a:r>
            <a:r>
              <a:rPr lang="zh-CN" altLang="en-US" sz="3200" dirty="0">
                <a:latin typeface="Times New Roman" pitchFamily="18" charset="0"/>
                <a:cs typeface="Times New Roman" pitchFamily="18" charset="0"/>
              </a:rPr>
              <a:t>数字图像处理系统结构</a:t>
            </a:r>
            <a:endParaRPr lang="en-US" altLang="zh-CN" sz="3200" dirty="0">
              <a:latin typeface="Times New Roman" pitchFamily="18" charset="0"/>
              <a:cs typeface="Times New Roman" pitchFamily="18" charset="0"/>
            </a:endParaRPr>
          </a:p>
          <a:p>
            <a:pPr marL="342900" indent="-342900" eaLnBrk="0" hangingPunct="0">
              <a:spcBef>
                <a:spcPct val="20000"/>
              </a:spcBef>
            </a:pPr>
            <a:r>
              <a:rPr lang="en-US" altLang="zh-CN" sz="3200" dirty="0">
                <a:latin typeface="Times New Roman" pitchFamily="18" charset="0"/>
                <a:cs typeface="Times New Roman" pitchFamily="18" charset="0"/>
              </a:rPr>
              <a:t>1.4 </a:t>
            </a:r>
            <a:r>
              <a:rPr lang="zh-CN" altLang="en-US" sz="3200" dirty="0">
                <a:latin typeface="Times New Roman" pitchFamily="18" charset="0"/>
                <a:cs typeface="Times New Roman" pitchFamily="18" charset="0"/>
              </a:rPr>
              <a:t>数字图像处理的主要研究</a:t>
            </a:r>
            <a:r>
              <a:rPr lang="zh-CN" altLang="en-US" sz="3200" dirty="0" smtClean="0">
                <a:latin typeface="Times New Roman" pitchFamily="18" charset="0"/>
                <a:cs typeface="Times New Roman" pitchFamily="18" charset="0"/>
              </a:rPr>
              <a:t>内容</a:t>
            </a:r>
            <a:endParaRPr lang="en-US" altLang="zh-CN" sz="3200" dirty="0" smtClean="0">
              <a:latin typeface="Times New Roman" pitchFamily="18" charset="0"/>
              <a:cs typeface="Times New Roman" pitchFamily="18" charset="0"/>
            </a:endParaRPr>
          </a:p>
          <a:p>
            <a:pPr marL="342900" indent="-342900" eaLnBrk="0" hangingPunct="0">
              <a:spcBef>
                <a:spcPct val="20000"/>
              </a:spcBef>
            </a:pPr>
            <a:r>
              <a:rPr lang="en-US" altLang="zh-CN" sz="3200" dirty="0" smtClean="0">
                <a:latin typeface="Times New Roman" pitchFamily="18" charset="0"/>
                <a:cs typeface="Times New Roman" pitchFamily="18" charset="0"/>
              </a:rPr>
              <a:t>1.5 </a:t>
            </a:r>
            <a:r>
              <a:rPr lang="zh-CN" altLang="en-US" sz="3200" dirty="0" smtClean="0">
                <a:latin typeface="Times New Roman" pitchFamily="18" charset="0"/>
                <a:cs typeface="Times New Roman" pitchFamily="18" charset="0"/>
              </a:rPr>
              <a:t>数字图像处理的发展与应用</a:t>
            </a:r>
            <a:endParaRPr lang="en-US" altLang="zh-CN" sz="3200" dirty="0">
              <a:latin typeface="Times New Roman" pitchFamily="18" charset="0"/>
              <a:cs typeface="Times New Roman" pitchFamily="18" charset="0"/>
            </a:endParaRPr>
          </a:p>
          <a:p>
            <a:pPr marL="342900" indent="-342900" eaLnBrk="0" hangingPunct="0">
              <a:spcBef>
                <a:spcPct val="20000"/>
              </a:spcBef>
              <a:buFont typeface="Arial" pitchFamily="34" charset="0"/>
              <a:buChar char="•"/>
            </a:pPr>
            <a:endParaRPr lang="en-US" altLang="zh-CN" sz="3200" b="1" dirty="0">
              <a:latin typeface="Times New Roman" pitchFamily="18" charset="0"/>
              <a:cs typeface="Times New Roman" pitchFamily="18" charset="0"/>
            </a:endParaRPr>
          </a:p>
          <a:p>
            <a:pPr marL="342900" indent="-342900" eaLnBrk="0" hangingPunct="0">
              <a:spcBef>
                <a:spcPct val="20000"/>
              </a:spcBef>
              <a:buFont typeface="Arial" pitchFamily="34" charset="0"/>
              <a:buChar char="•"/>
            </a:pPr>
            <a:endParaRPr lang="en-US" altLang="zh-CN" sz="3200" b="1" dirty="0">
              <a:latin typeface="Times New Roman" pitchFamily="18" charset="0"/>
              <a:cs typeface="Times New Roman" pitchFamily="18" charset="0"/>
            </a:endParaRPr>
          </a:p>
        </p:txBody>
      </p:sp>
      <p:sp>
        <p:nvSpPr>
          <p:cNvPr id="12292" name="Rectangle 38"/>
          <p:cNvSpPr>
            <a:spLocks noGrp="1" noChangeArrowheads="1"/>
          </p:cNvSpPr>
          <p:nvPr>
            <p:ph type="title" idx="4294967295"/>
          </p:nvPr>
        </p:nvSpPr>
        <p:spPr/>
        <p:txBody>
          <a:bodyPr/>
          <a:lstStyle/>
          <a:p>
            <a:pPr eaLnBrk="1" hangingPunct="1"/>
            <a:r>
              <a:rPr lang="zh-CN" altLang="en-US" b="1" dirty="0" smtClean="0">
                <a:latin typeface="Times New Roman" pitchFamily="18" charset="0"/>
                <a:cs typeface="Times New Roman" pitchFamily="18" charset="0"/>
              </a:rPr>
              <a:t>目  录</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755650" y="404813"/>
            <a:ext cx="7772400" cy="576262"/>
          </a:xfrm>
          <a:prstGeom prst="rect">
            <a:avLst/>
          </a:prstGeom>
          <a:noFill/>
          <a:ln w="9525">
            <a:noFill/>
            <a:miter lim="800000"/>
            <a:headEnd/>
            <a:tailEnd/>
          </a:ln>
        </p:spPr>
        <p:txBody>
          <a:bodyPr anchor="ctr"/>
          <a:lstStyle/>
          <a:p>
            <a:pPr algn="ctr"/>
            <a:endParaRPr lang="zh-CN" altLang="en-US" sz="4400" b="1">
              <a:solidFill>
                <a:schemeClr val="bg1"/>
              </a:solidFill>
              <a:latin typeface="Calibri" pitchFamily="34" charset="0"/>
            </a:endParaRPr>
          </a:p>
        </p:txBody>
      </p:sp>
      <p:sp>
        <p:nvSpPr>
          <p:cNvPr id="13315" name="Rectangle 3"/>
          <p:cNvSpPr>
            <a:spLocks noChangeArrowheads="1"/>
          </p:cNvSpPr>
          <p:nvPr/>
        </p:nvSpPr>
        <p:spPr bwMode="auto">
          <a:xfrm>
            <a:off x="395288" y="1571625"/>
            <a:ext cx="4752975" cy="4810125"/>
          </a:xfrm>
          <a:prstGeom prst="rect">
            <a:avLst/>
          </a:prstGeom>
          <a:noFill/>
          <a:ln w="9525">
            <a:noFill/>
            <a:miter lim="800000"/>
            <a:headEnd/>
            <a:tailEnd/>
          </a:ln>
        </p:spPr>
        <p:txBody>
          <a:bodyPr/>
          <a:lstStyle/>
          <a:p>
            <a:pPr marL="342900" indent="-342900" eaLnBrk="0" hangingPunct="0">
              <a:spcBef>
                <a:spcPct val="20000"/>
              </a:spcBef>
              <a:buFont typeface="Wingdings" pitchFamily="2" charset="2"/>
              <a:buChar char="Ø"/>
            </a:pPr>
            <a:r>
              <a:rPr lang="zh-CN" altLang="en-US" sz="2800" b="1" dirty="0">
                <a:solidFill>
                  <a:srgbClr val="0000FF"/>
                </a:solidFill>
              </a:rPr>
              <a:t>图像</a:t>
            </a:r>
            <a:r>
              <a:rPr lang="zh-CN" altLang="en-US" sz="2800" dirty="0"/>
              <a:t>是对客观存在物体的一种相似性的生动模仿与描述，是物体的一种不完全的、</a:t>
            </a:r>
            <a:r>
              <a:rPr lang="zh-CN" altLang="en-US" sz="2800" b="1" dirty="0">
                <a:solidFill>
                  <a:srgbClr val="0000FF"/>
                </a:solidFill>
              </a:rPr>
              <a:t>不精确的</a:t>
            </a:r>
            <a:r>
              <a:rPr lang="zh-CN" altLang="en-US" sz="2800" dirty="0"/>
              <a:t>，但在某种意义下是</a:t>
            </a:r>
            <a:r>
              <a:rPr lang="zh-CN" altLang="en-US" sz="2800" b="1" dirty="0">
                <a:solidFill>
                  <a:srgbClr val="0000FF"/>
                </a:solidFill>
              </a:rPr>
              <a:t>适当的</a:t>
            </a:r>
            <a:r>
              <a:rPr lang="zh-CN" altLang="en-US" sz="2800" dirty="0"/>
              <a:t>表示。</a:t>
            </a:r>
            <a:endParaRPr lang="en-US" altLang="zh-CN" sz="2800" dirty="0"/>
          </a:p>
          <a:p>
            <a:pPr marL="342900" indent="-342900" eaLnBrk="0" hangingPunct="0">
              <a:spcBef>
                <a:spcPct val="20000"/>
              </a:spcBef>
              <a:buFont typeface="Wingdings" pitchFamily="2" charset="2"/>
              <a:buChar char="Ø"/>
            </a:pPr>
            <a:r>
              <a:rPr lang="zh-CN" altLang="en-US" sz="2800" dirty="0"/>
              <a:t>如图所示，是某个校园中的一景，从图中可以感受到校园的氛围与美丽。这在反映校园文化时，是一个贴切的表示，尽管这幅图能够展现的</a:t>
            </a:r>
            <a:r>
              <a:rPr lang="zh-CN" altLang="en-US" sz="2800" b="1" dirty="0">
                <a:solidFill>
                  <a:srgbClr val="0000FF"/>
                </a:solidFill>
              </a:rPr>
              <a:t>内容有限</a:t>
            </a:r>
            <a:r>
              <a:rPr lang="zh-CN" altLang="en-US" sz="2800" dirty="0"/>
              <a:t>。</a:t>
            </a:r>
            <a:r>
              <a:rPr lang="zh-CN" altLang="en-US" sz="3200" dirty="0"/>
              <a:t/>
            </a:r>
            <a:br>
              <a:rPr lang="zh-CN" altLang="en-US" sz="3200" dirty="0"/>
            </a:br>
            <a:endParaRPr lang="en-US" altLang="zh-CN" sz="3200" dirty="0"/>
          </a:p>
          <a:p>
            <a:pPr marL="342900" indent="-342900" eaLnBrk="0" hangingPunct="0">
              <a:spcBef>
                <a:spcPct val="20000"/>
              </a:spcBef>
            </a:pPr>
            <a:endParaRPr lang="en-US" altLang="zh-CN" sz="3200" b="1" dirty="0">
              <a:latin typeface="Calibri" pitchFamily="34" charset="0"/>
            </a:endParaRPr>
          </a:p>
        </p:txBody>
      </p:sp>
      <p:sp>
        <p:nvSpPr>
          <p:cNvPr id="13316" name="Rectangle 38"/>
          <p:cNvSpPr>
            <a:spLocks noGrp="1" noChangeArrowheads="1"/>
          </p:cNvSpPr>
          <p:nvPr>
            <p:ph type="title" idx="4294967295"/>
          </p:nvPr>
        </p:nvSpPr>
        <p:spPr>
          <a:xfrm>
            <a:off x="468313" y="260350"/>
            <a:ext cx="8229600" cy="1143000"/>
          </a:xfrm>
        </p:spPr>
        <p:txBody>
          <a:bodyPr/>
          <a:lstStyle/>
          <a:p>
            <a:pPr eaLnBrk="1" hangingPunct="1"/>
            <a:r>
              <a:rPr lang="en-US" altLang="zh-CN" dirty="0" smtClean="0">
                <a:latin typeface="Times New Roman" pitchFamily="18" charset="0"/>
                <a:cs typeface="Times New Roman" pitchFamily="18" charset="0"/>
              </a:rPr>
              <a:t>1.1</a:t>
            </a:r>
            <a:r>
              <a:rPr lang="en-US" altLang="zh-CN" b="1" dirty="0" smtClean="0"/>
              <a:t> </a:t>
            </a:r>
            <a:r>
              <a:rPr lang="zh-CN" altLang="en-US" b="1" dirty="0" smtClean="0"/>
              <a:t>图像的基本概念</a:t>
            </a:r>
          </a:p>
        </p:txBody>
      </p:sp>
      <p:pic>
        <p:nvPicPr>
          <p:cNvPr id="13317" name="Picture 7"/>
          <p:cNvPicPr>
            <a:picLocks noChangeAspect="1" noChangeArrowheads="1"/>
          </p:cNvPicPr>
          <p:nvPr/>
        </p:nvPicPr>
        <p:blipFill>
          <a:blip r:embed="rId3" cstate="print"/>
          <a:srcRect/>
          <a:stretch>
            <a:fillRect/>
          </a:stretch>
        </p:blipFill>
        <p:spPr bwMode="auto">
          <a:xfrm>
            <a:off x="5219700" y="1557338"/>
            <a:ext cx="3476625" cy="48768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755650" y="404813"/>
            <a:ext cx="7772400" cy="576262"/>
          </a:xfrm>
          <a:prstGeom prst="rect">
            <a:avLst/>
          </a:prstGeom>
          <a:noFill/>
          <a:ln w="9525">
            <a:noFill/>
            <a:miter lim="800000"/>
            <a:headEnd/>
            <a:tailEnd/>
          </a:ln>
        </p:spPr>
        <p:txBody>
          <a:bodyPr anchor="ctr"/>
          <a:lstStyle/>
          <a:p>
            <a:pPr algn="ctr"/>
            <a:endParaRPr lang="zh-CN" altLang="en-US" sz="4400" b="1">
              <a:solidFill>
                <a:schemeClr val="bg1"/>
              </a:solidFill>
              <a:latin typeface="Calibri" pitchFamily="34" charset="0"/>
            </a:endParaRPr>
          </a:p>
        </p:txBody>
      </p:sp>
      <p:sp>
        <p:nvSpPr>
          <p:cNvPr id="14339" name="Rectangle 3"/>
          <p:cNvSpPr>
            <a:spLocks noChangeArrowheads="1"/>
          </p:cNvSpPr>
          <p:nvPr/>
        </p:nvSpPr>
        <p:spPr bwMode="auto">
          <a:xfrm>
            <a:off x="611188" y="1412875"/>
            <a:ext cx="7921625" cy="5026025"/>
          </a:xfrm>
          <a:prstGeom prst="rect">
            <a:avLst/>
          </a:prstGeom>
          <a:noFill/>
          <a:ln w="9525">
            <a:noFill/>
            <a:miter lim="800000"/>
            <a:headEnd/>
            <a:tailEnd/>
          </a:ln>
        </p:spPr>
        <p:txBody>
          <a:bodyPr/>
          <a:lstStyle/>
          <a:p>
            <a:pPr marL="457200" indent="-457200">
              <a:buFont typeface="Wingdings" pitchFamily="2" charset="2"/>
              <a:buChar char="Ø"/>
            </a:pPr>
            <a:r>
              <a:rPr lang="zh-CN" altLang="en-US" sz="2400" b="1" dirty="0">
                <a:solidFill>
                  <a:srgbClr val="0000FF"/>
                </a:solidFill>
              </a:rPr>
              <a:t>物理图像</a:t>
            </a:r>
            <a:r>
              <a:rPr lang="zh-CN" altLang="en-US" sz="2400" dirty="0"/>
              <a:t>是指物质或能量的实际分布。例如，光学图像的</a:t>
            </a:r>
            <a:r>
              <a:rPr lang="zh-CN" altLang="en-US" sz="2400" b="1" dirty="0">
                <a:solidFill>
                  <a:srgbClr val="0000FF"/>
                </a:solidFill>
              </a:rPr>
              <a:t>光强度的空间分布</a:t>
            </a:r>
            <a:r>
              <a:rPr lang="zh-CN" altLang="en-US" sz="2400" dirty="0"/>
              <a:t>，就能够被人的肉眼看见，因此也称为可见图像。</a:t>
            </a:r>
            <a:endParaRPr lang="en-US" altLang="zh-CN" sz="2400" dirty="0"/>
          </a:p>
          <a:p>
            <a:pPr marL="457200" indent="-457200">
              <a:buFont typeface="Wingdings" pitchFamily="2" charset="2"/>
              <a:buChar char="Ø"/>
            </a:pPr>
            <a:r>
              <a:rPr lang="zh-CN" altLang="en-US" sz="2400" b="1" dirty="0">
                <a:solidFill>
                  <a:srgbClr val="0000FF"/>
                </a:solidFill>
              </a:rPr>
              <a:t>虚拟图像</a:t>
            </a:r>
            <a:r>
              <a:rPr lang="zh-CN" altLang="en-US" sz="2400" dirty="0"/>
              <a:t>是指</a:t>
            </a:r>
            <a:r>
              <a:rPr lang="zh-CN" altLang="en-US" sz="2400" b="1" dirty="0">
                <a:solidFill>
                  <a:srgbClr val="0000FF"/>
                </a:solidFill>
              </a:rPr>
              <a:t>采用数学的方法</a:t>
            </a:r>
            <a:r>
              <a:rPr lang="zh-CN" altLang="en-US" sz="2400" dirty="0"/>
              <a:t>，将由概念形成的物体（不是实物）进行表示的图像。如虚拟的灾难电影。    </a:t>
            </a:r>
            <a:endParaRPr lang="en-US" altLang="zh-CN" sz="2400" dirty="0"/>
          </a:p>
          <a:p>
            <a:pPr marL="457200" indent="-457200">
              <a:buFont typeface="Wingdings" pitchFamily="2" charset="2"/>
              <a:buChar char="Ø"/>
            </a:pPr>
            <a:r>
              <a:rPr lang="zh-CN" altLang="en-US" sz="2400" b="1" dirty="0">
                <a:solidFill>
                  <a:srgbClr val="0000FF"/>
                </a:solidFill>
              </a:rPr>
              <a:t>数字图像</a:t>
            </a:r>
            <a:r>
              <a:rPr lang="zh-CN" altLang="en-US" sz="2400" dirty="0"/>
              <a:t>是用一个</a:t>
            </a:r>
            <a:r>
              <a:rPr lang="zh-CN" altLang="en-US" sz="2400" b="1" dirty="0">
                <a:solidFill>
                  <a:srgbClr val="0000FF"/>
                </a:solidFill>
              </a:rPr>
              <a:t>数字阵列</a:t>
            </a:r>
            <a:r>
              <a:rPr lang="zh-CN" altLang="en-US" sz="2400" dirty="0"/>
              <a:t>来表示的图像。数字阵列中的每个数字，表示数字图像的一个最小单位，称为</a:t>
            </a:r>
            <a:r>
              <a:rPr lang="zh-CN" altLang="en-US" sz="2400" b="1" dirty="0">
                <a:solidFill>
                  <a:srgbClr val="0000FF"/>
                </a:solidFill>
              </a:rPr>
              <a:t>像素</a:t>
            </a:r>
            <a:r>
              <a:rPr lang="zh-CN" altLang="en-US" sz="2400" dirty="0"/>
              <a:t>。</a:t>
            </a:r>
            <a:r>
              <a:rPr lang="zh-CN" altLang="en-US" sz="3200" dirty="0"/>
              <a:t/>
            </a:r>
            <a:br>
              <a:rPr lang="zh-CN" altLang="en-US" sz="3200" dirty="0"/>
            </a:br>
            <a:endParaRPr lang="en-US" altLang="zh-CN" sz="3200" b="1" dirty="0">
              <a:latin typeface="Calibri" pitchFamily="34" charset="0"/>
            </a:endParaRPr>
          </a:p>
        </p:txBody>
      </p:sp>
      <p:sp>
        <p:nvSpPr>
          <p:cNvPr id="14340" name="Rectangle 38"/>
          <p:cNvSpPr>
            <a:spLocks noGrp="1" noChangeArrowheads="1"/>
          </p:cNvSpPr>
          <p:nvPr>
            <p:ph type="title" idx="4294967295"/>
          </p:nvPr>
        </p:nvSpPr>
        <p:spPr/>
        <p:txBody>
          <a:bodyPr/>
          <a:lstStyle/>
          <a:p>
            <a:pPr eaLnBrk="1" hangingPunct="1"/>
            <a:r>
              <a:rPr lang="zh-CN" altLang="en-US" b="1" smtClean="0"/>
              <a:t>图像的分类</a:t>
            </a:r>
          </a:p>
        </p:txBody>
      </p:sp>
      <p:pic>
        <p:nvPicPr>
          <p:cNvPr id="14341" name="Picture 2"/>
          <p:cNvPicPr>
            <a:picLocks noChangeAspect="1" noChangeArrowheads="1"/>
          </p:cNvPicPr>
          <p:nvPr/>
        </p:nvPicPr>
        <p:blipFill>
          <a:blip r:embed="rId2" cstate="print"/>
          <a:srcRect/>
          <a:stretch>
            <a:fillRect/>
          </a:stretch>
        </p:blipFill>
        <p:spPr bwMode="auto">
          <a:xfrm>
            <a:off x="1979613" y="4292600"/>
            <a:ext cx="6791325" cy="23764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755650" y="404813"/>
            <a:ext cx="7772400" cy="576262"/>
          </a:xfrm>
          <a:prstGeom prst="rect">
            <a:avLst/>
          </a:prstGeom>
          <a:noFill/>
          <a:ln w="9525">
            <a:noFill/>
            <a:miter lim="800000"/>
            <a:headEnd/>
            <a:tailEnd/>
          </a:ln>
        </p:spPr>
        <p:txBody>
          <a:bodyPr anchor="ctr"/>
          <a:lstStyle/>
          <a:p>
            <a:pPr algn="ctr"/>
            <a:endParaRPr lang="zh-CN" altLang="en-US" sz="4400" b="1">
              <a:solidFill>
                <a:schemeClr val="bg1"/>
              </a:solidFill>
              <a:latin typeface="Times New Roman" pitchFamily="18" charset="0"/>
              <a:cs typeface="Times New Roman" pitchFamily="18" charset="0"/>
            </a:endParaRPr>
          </a:p>
        </p:txBody>
      </p:sp>
      <p:sp>
        <p:nvSpPr>
          <p:cNvPr id="15363" name="Rectangle 3"/>
          <p:cNvSpPr>
            <a:spLocks noChangeArrowheads="1"/>
          </p:cNvSpPr>
          <p:nvPr/>
        </p:nvSpPr>
        <p:spPr bwMode="auto">
          <a:xfrm>
            <a:off x="250825" y="1628775"/>
            <a:ext cx="8424863" cy="3744913"/>
          </a:xfrm>
          <a:prstGeom prst="rect">
            <a:avLst/>
          </a:prstGeom>
          <a:noFill/>
          <a:ln w="9525">
            <a:noFill/>
            <a:miter lim="800000"/>
            <a:headEnd/>
            <a:tailEnd/>
          </a:ln>
        </p:spPr>
        <p:txBody>
          <a:bodyPr/>
          <a:lstStyle/>
          <a:p>
            <a:pPr marL="342900" indent="-342900" eaLnBrk="0" hangingPunct="0">
              <a:spcBef>
                <a:spcPct val="20000"/>
              </a:spcBef>
            </a:pPr>
            <a:r>
              <a:rPr lang="en-US" altLang="zh-CN" sz="3200" dirty="0">
                <a:latin typeface="Times New Roman" pitchFamily="18" charset="0"/>
                <a:cs typeface="Times New Roman" pitchFamily="18" charset="0"/>
              </a:rPr>
              <a:t>1.1 </a:t>
            </a:r>
            <a:r>
              <a:rPr lang="zh-CN" altLang="en-US" sz="3200" dirty="0">
                <a:latin typeface="Times New Roman" pitchFamily="18" charset="0"/>
                <a:cs typeface="Times New Roman" pitchFamily="18" charset="0"/>
              </a:rPr>
              <a:t>图像的基本概念</a:t>
            </a:r>
            <a:endParaRPr lang="en-US" altLang="zh-CN" sz="3200" dirty="0">
              <a:latin typeface="Times New Roman" pitchFamily="18" charset="0"/>
              <a:cs typeface="Times New Roman" pitchFamily="18" charset="0"/>
            </a:endParaRPr>
          </a:p>
          <a:p>
            <a:pPr marL="342900" indent="-342900" eaLnBrk="0" hangingPunct="0">
              <a:spcBef>
                <a:spcPct val="20000"/>
              </a:spcBef>
            </a:pPr>
            <a:r>
              <a:rPr lang="en-US" altLang="zh-CN" sz="3200" dirty="0">
                <a:solidFill>
                  <a:srgbClr val="0000FF"/>
                </a:solidFill>
                <a:latin typeface="Times New Roman" pitchFamily="18" charset="0"/>
                <a:cs typeface="Times New Roman" pitchFamily="18" charset="0"/>
              </a:rPr>
              <a:t>1.2</a:t>
            </a:r>
            <a:r>
              <a:rPr lang="en-US" altLang="zh-CN" sz="3200" b="1" dirty="0">
                <a:solidFill>
                  <a:srgbClr val="0000FF"/>
                </a:solidFill>
                <a:latin typeface="Times New Roman" pitchFamily="18" charset="0"/>
                <a:cs typeface="Times New Roman" pitchFamily="18" charset="0"/>
              </a:rPr>
              <a:t>  </a:t>
            </a:r>
            <a:r>
              <a:rPr lang="zh-CN" altLang="en-US" sz="3200" b="1" dirty="0" smtClean="0">
                <a:solidFill>
                  <a:srgbClr val="0000FF"/>
                </a:solidFill>
                <a:latin typeface="Times New Roman" pitchFamily="18" charset="0"/>
                <a:cs typeface="Times New Roman" pitchFamily="18" charset="0"/>
              </a:rPr>
              <a:t>图像处理</a:t>
            </a:r>
            <a:r>
              <a:rPr lang="zh-CN" altLang="en-US" sz="3200" b="1" dirty="0">
                <a:solidFill>
                  <a:srgbClr val="0000FF"/>
                </a:solidFill>
                <a:latin typeface="Times New Roman" pitchFamily="18" charset="0"/>
                <a:cs typeface="Times New Roman" pitchFamily="18" charset="0"/>
              </a:rPr>
              <a:t>，计算机视觉，计算机图形学</a:t>
            </a:r>
            <a:endParaRPr lang="en-US" altLang="zh-CN" sz="3200" b="1" dirty="0">
              <a:solidFill>
                <a:srgbClr val="0000FF"/>
              </a:solidFill>
              <a:latin typeface="Times New Roman" pitchFamily="18" charset="0"/>
              <a:cs typeface="Times New Roman" pitchFamily="18" charset="0"/>
            </a:endParaRPr>
          </a:p>
          <a:p>
            <a:pPr marL="342900" indent="-342900" eaLnBrk="0" hangingPunct="0">
              <a:spcBef>
                <a:spcPct val="20000"/>
              </a:spcBef>
            </a:pPr>
            <a:r>
              <a:rPr lang="en-US" altLang="zh-CN" sz="3200" dirty="0">
                <a:latin typeface="Times New Roman" pitchFamily="18" charset="0"/>
                <a:cs typeface="Times New Roman" pitchFamily="18" charset="0"/>
              </a:rPr>
              <a:t>1.3 </a:t>
            </a:r>
            <a:r>
              <a:rPr lang="zh-CN" altLang="en-US" sz="3200" dirty="0">
                <a:latin typeface="Times New Roman" pitchFamily="18" charset="0"/>
                <a:cs typeface="Times New Roman" pitchFamily="18" charset="0"/>
              </a:rPr>
              <a:t>数字图像处理系统结构</a:t>
            </a:r>
            <a:endParaRPr lang="en-US" altLang="zh-CN" sz="3200" dirty="0">
              <a:latin typeface="Times New Roman" pitchFamily="18" charset="0"/>
              <a:cs typeface="Times New Roman" pitchFamily="18" charset="0"/>
            </a:endParaRPr>
          </a:p>
          <a:p>
            <a:pPr marL="342900" indent="-342900" eaLnBrk="0" hangingPunct="0">
              <a:spcBef>
                <a:spcPct val="20000"/>
              </a:spcBef>
            </a:pPr>
            <a:r>
              <a:rPr lang="en-US" altLang="zh-CN" sz="3200" dirty="0">
                <a:latin typeface="Times New Roman" pitchFamily="18" charset="0"/>
                <a:cs typeface="Times New Roman" pitchFamily="18" charset="0"/>
              </a:rPr>
              <a:t>1.4 </a:t>
            </a:r>
            <a:r>
              <a:rPr lang="zh-CN" altLang="en-US" sz="3200" dirty="0">
                <a:latin typeface="Times New Roman" pitchFamily="18" charset="0"/>
                <a:cs typeface="Times New Roman" pitchFamily="18" charset="0"/>
              </a:rPr>
              <a:t>数字图像处理的主要研究</a:t>
            </a:r>
            <a:r>
              <a:rPr lang="zh-CN" altLang="en-US" sz="3200" dirty="0" smtClean="0">
                <a:latin typeface="Times New Roman" pitchFamily="18" charset="0"/>
                <a:cs typeface="Times New Roman" pitchFamily="18" charset="0"/>
              </a:rPr>
              <a:t>内容</a:t>
            </a:r>
            <a:endParaRPr lang="en-US" altLang="zh-CN" sz="3200" dirty="0" smtClean="0">
              <a:latin typeface="Times New Roman" pitchFamily="18" charset="0"/>
              <a:cs typeface="Times New Roman" pitchFamily="18" charset="0"/>
            </a:endParaRPr>
          </a:p>
          <a:p>
            <a:pPr marL="342900" indent="-342900" eaLnBrk="0" hangingPunct="0">
              <a:spcBef>
                <a:spcPct val="20000"/>
              </a:spcBef>
            </a:pPr>
            <a:r>
              <a:rPr lang="en-US" altLang="zh-CN" sz="3200" dirty="0" smtClean="0">
                <a:latin typeface="Times New Roman" pitchFamily="18" charset="0"/>
                <a:cs typeface="Times New Roman" pitchFamily="18" charset="0"/>
              </a:rPr>
              <a:t>1.5 </a:t>
            </a:r>
            <a:r>
              <a:rPr lang="zh-CN" altLang="en-US" sz="3200" dirty="0" smtClean="0">
                <a:latin typeface="Times New Roman" pitchFamily="18" charset="0"/>
                <a:cs typeface="Times New Roman" pitchFamily="18" charset="0"/>
              </a:rPr>
              <a:t>数字图像处理的发展与应用</a:t>
            </a:r>
            <a:endParaRPr lang="en-US" altLang="zh-CN" sz="3200" dirty="0" smtClean="0">
              <a:latin typeface="Times New Roman" pitchFamily="18" charset="0"/>
              <a:cs typeface="Times New Roman" pitchFamily="18" charset="0"/>
            </a:endParaRPr>
          </a:p>
          <a:p>
            <a:pPr marL="342900" indent="-342900" eaLnBrk="0" hangingPunct="0">
              <a:spcBef>
                <a:spcPct val="20000"/>
              </a:spcBef>
            </a:pPr>
            <a:endParaRPr lang="en-US" altLang="zh-CN" sz="3200" dirty="0">
              <a:latin typeface="Times New Roman" pitchFamily="18" charset="0"/>
              <a:cs typeface="Times New Roman" pitchFamily="18" charset="0"/>
            </a:endParaRPr>
          </a:p>
          <a:p>
            <a:pPr marL="342900" indent="-342900" eaLnBrk="0" hangingPunct="0">
              <a:spcBef>
                <a:spcPct val="20000"/>
              </a:spcBef>
              <a:buFont typeface="Arial" pitchFamily="34" charset="0"/>
              <a:buChar char="•"/>
            </a:pPr>
            <a:endParaRPr lang="en-US" altLang="zh-CN" sz="3200" b="1" dirty="0">
              <a:latin typeface="Times New Roman" pitchFamily="18" charset="0"/>
              <a:cs typeface="Times New Roman" pitchFamily="18" charset="0"/>
            </a:endParaRPr>
          </a:p>
          <a:p>
            <a:pPr marL="342900" indent="-342900" eaLnBrk="0" hangingPunct="0">
              <a:spcBef>
                <a:spcPct val="20000"/>
              </a:spcBef>
              <a:buFont typeface="Arial" pitchFamily="34" charset="0"/>
              <a:buChar char="•"/>
            </a:pPr>
            <a:endParaRPr lang="en-US" altLang="zh-CN" sz="3200" b="1" dirty="0">
              <a:latin typeface="Times New Roman" pitchFamily="18" charset="0"/>
              <a:cs typeface="Times New Roman" pitchFamily="18" charset="0"/>
            </a:endParaRPr>
          </a:p>
        </p:txBody>
      </p:sp>
      <p:sp>
        <p:nvSpPr>
          <p:cNvPr id="15364" name="Rectangle 38"/>
          <p:cNvSpPr>
            <a:spLocks noGrp="1" noChangeArrowheads="1"/>
          </p:cNvSpPr>
          <p:nvPr>
            <p:ph type="title" idx="4294967295"/>
          </p:nvPr>
        </p:nvSpPr>
        <p:spPr/>
        <p:txBody>
          <a:bodyPr/>
          <a:lstStyle/>
          <a:p>
            <a:pPr eaLnBrk="1" hangingPunct="1"/>
            <a:r>
              <a:rPr lang="zh-CN" altLang="en-US" b="1" dirty="0" smtClean="0">
                <a:latin typeface="Times New Roman" pitchFamily="18" charset="0"/>
                <a:cs typeface="Times New Roman" pitchFamily="18" charset="0"/>
              </a:rPr>
              <a:t>目  录</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502</TotalTime>
  <Words>1338</Words>
  <Application>Microsoft Office PowerPoint</Application>
  <PresentationFormat>全屏显示(4:3)</PresentationFormat>
  <Paragraphs>215</Paragraphs>
  <Slides>52</Slides>
  <Notes>11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3</vt:i4>
      </vt:variant>
      <vt:variant>
        <vt:lpstr>幻灯片标题</vt:lpstr>
      </vt:variant>
      <vt:variant>
        <vt:i4>52</vt:i4>
      </vt:variant>
    </vt:vector>
  </HeadingPairs>
  <TitlesOfParts>
    <vt:vector size="64" baseType="lpstr">
      <vt:lpstr>华文行楷</vt:lpstr>
      <vt:lpstr>隶书</vt:lpstr>
      <vt:lpstr>宋体</vt:lpstr>
      <vt:lpstr>Arial</vt:lpstr>
      <vt:lpstr>Arial Black</vt:lpstr>
      <vt:lpstr>Calibri</vt:lpstr>
      <vt:lpstr>Times New Roman</vt:lpstr>
      <vt:lpstr>Wingdings</vt:lpstr>
      <vt:lpstr>Office 主题</vt:lpstr>
      <vt:lpstr>Image</vt:lpstr>
      <vt:lpstr>位图图像</vt:lpstr>
      <vt:lpstr>Visio</vt:lpstr>
      <vt:lpstr>第一章  导论</vt:lpstr>
      <vt:lpstr>PowerPoint 演示文稿</vt:lpstr>
      <vt:lpstr>PowerPoint 演示文稿</vt:lpstr>
      <vt:lpstr>PowerPoint 演示文稿</vt:lpstr>
      <vt:lpstr>PowerPoint 演示文稿</vt:lpstr>
      <vt:lpstr>目  录</vt:lpstr>
      <vt:lpstr>1.1 图像的基本概念</vt:lpstr>
      <vt:lpstr>图像的分类</vt:lpstr>
      <vt:lpstr>目  录</vt:lpstr>
      <vt:lpstr>1.2  图像处理理，计算机视觉，计算机图形学</vt:lpstr>
      <vt:lpstr>从图像到图像的处理</vt:lpstr>
      <vt:lpstr>从图像到图像的处理</vt:lpstr>
      <vt:lpstr>从图像到非图像的一种表示</vt:lpstr>
      <vt:lpstr>从图像到非图像的一种表示</vt:lpstr>
      <vt:lpstr>从图像到非图像的一种表示</vt:lpstr>
      <vt:lpstr>计算机视觉，计算机图形学</vt:lpstr>
      <vt:lpstr>PowerPoint 演示文稿</vt:lpstr>
      <vt:lpstr>PowerPoint 演示文稿</vt:lpstr>
      <vt:lpstr>目  录</vt:lpstr>
      <vt:lpstr>1.3 数字图像处理系统结构</vt:lpstr>
      <vt:lpstr>Components of an Image Processing System 数字图像处理系统简介</vt:lpstr>
      <vt:lpstr>PowerPoint 演示文稿</vt:lpstr>
      <vt:lpstr>Image recording media 图像记录介质</vt:lpstr>
      <vt:lpstr>PowerPoint 演示文稿</vt:lpstr>
      <vt:lpstr>PowerPoint 演示文稿</vt:lpstr>
      <vt:lpstr>目  录</vt:lpstr>
      <vt:lpstr>1.4 数字图像处理的主要研究内容</vt:lpstr>
      <vt:lpstr>Chapter 2: Digitizing Images 第二章 图像的数字化</vt:lpstr>
      <vt:lpstr>Digitizing Images 图像的数字化</vt:lpstr>
      <vt:lpstr>Digitizing Images 图像的数字化</vt:lpstr>
      <vt:lpstr>Chapter 3: Binary Image Processing 第三章 二值图像处理</vt:lpstr>
      <vt:lpstr>Chapter 4: Color Image Processing  第四章 彩色图像处理</vt:lpstr>
      <vt:lpstr>Color Corrections 彩色平衡效果图</vt:lpstr>
      <vt:lpstr>Chapter 5: Image Denoizing 第五章 图像的噪声抑制</vt:lpstr>
      <vt:lpstr>噪声抑制的效果</vt:lpstr>
      <vt:lpstr>Chapter 6: Image Enhancement 第六章 图像增强</vt:lpstr>
      <vt:lpstr>An Example of Image Enhancement 图像增强的实例</vt:lpstr>
      <vt:lpstr>An Example of Image Enhancement 图像增强的实例</vt:lpstr>
      <vt:lpstr>PowerPoint 演示文稿</vt:lpstr>
      <vt:lpstr>PowerPoint 演示文稿</vt:lpstr>
      <vt:lpstr>图像配准示例</vt:lpstr>
      <vt:lpstr>PowerPoint 演示文稿</vt:lpstr>
      <vt:lpstr>景物边界细节的增强方法</vt:lpstr>
      <vt:lpstr>Chapter 9: Image Transform 第九章 图像变换</vt:lpstr>
      <vt:lpstr>PowerPoint 演示文稿</vt:lpstr>
      <vt:lpstr>Chapter 7: Image Encoding 第十章 图像编码</vt:lpstr>
      <vt:lpstr>An Example of Image Compression and Coding  压缩与编码举例</vt:lpstr>
      <vt:lpstr>PowerPoint 演示文稿</vt:lpstr>
      <vt:lpstr>1.4 数字图像处理的主要研究内容</vt:lpstr>
      <vt:lpstr>PowerPoint 演示文稿</vt:lpstr>
      <vt:lpstr>目  录</vt:lpstr>
      <vt:lpstr>第一章  导论</vt:lpstr>
    </vt:vector>
  </TitlesOfParts>
  <Company>NCUT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图像信息处理</dc:title>
  <dc:creator>童立靖</dc:creator>
  <cp:lastModifiedBy>Administrator</cp:lastModifiedBy>
  <cp:revision>135</cp:revision>
  <dcterms:created xsi:type="dcterms:W3CDTF">2013-02-27T06:10:40Z</dcterms:created>
  <dcterms:modified xsi:type="dcterms:W3CDTF">2019-02-26T03:27:31Z</dcterms:modified>
</cp:coreProperties>
</file>